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7.jpg" ContentType="image/jpg"/>
  <Override PartName="/ppt/media/image29.jpg" ContentType="image/jpg"/>
  <Override PartName="/ppt/media/image31.jpg" ContentType="image/jpg"/>
  <Override PartName="/ppt/media/image33.jpg" ContentType="image/jpg"/>
  <Override PartName="/ppt/media/image34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8" userDrawn="1">
          <p15:clr>
            <a:srgbClr val="A4A3A4"/>
          </p15:clr>
        </p15:guide>
        <p15:guide id="2" pos="268" userDrawn="1">
          <p15:clr>
            <a:srgbClr val="A4A3A4"/>
          </p15:clr>
        </p15:guide>
        <p15:guide id="3" pos="4540" userDrawn="1">
          <p15:clr>
            <a:srgbClr val="A4A3A4"/>
          </p15:clr>
        </p15:guide>
        <p15:guide id="4" orient="horz" pos="44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2621" y="62"/>
      </p:cViewPr>
      <p:guideLst>
        <p:guide orient="horz" pos="2888"/>
        <p:guide pos="268"/>
        <p:guide pos="4540"/>
        <p:guide orient="horz" pos="44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18656" y="10247978"/>
            <a:ext cx="1342389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DM Sans Medium"/>
                <a:cs typeface="DM Sans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letsmoderate.com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14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jp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2.png"/><Relationship Id="rId9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gvs.org/mutnomen)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391" y="485212"/>
            <a:ext cx="2498373" cy="4925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397305"/>
            <a:ext cx="7559992" cy="92946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0178" y="5601687"/>
            <a:ext cx="4693285" cy="1885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100" b="1" spc="-285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WEIGHT </a:t>
            </a:r>
            <a:r>
              <a:rPr sz="6100" b="1" spc="-310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GENE</a:t>
            </a:r>
            <a:r>
              <a:rPr sz="6100" b="1" spc="-425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 </a:t>
            </a:r>
            <a:r>
              <a:rPr sz="6100" b="1" spc="-415" dirty="0">
                <a:solidFill>
                  <a:srgbClr val="FFFFFF"/>
                </a:solidFill>
                <a:latin typeface="Bitter" pitchFamily="2" charset="0"/>
                <a:cs typeface="Book Antiqua"/>
              </a:rPr>
              <a:t>GUIDE</a:t>
            </a:r>
            <a:endParaRPr sz="6100" dirty="0">
              <a:latin typeface="Bitter" pitchFamily="2" charset="0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178" y="7854816"/>
            <a:ext cx="3714115" cy="18853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600" spc="-20" dirty="0">
                <a:solidFill>
                  <a:srgbClr val="FFFFFF"/>
                </a:solidFill>
                <a:latin typeface="DM Sans"/>
                <a:cs typeface="DM Sans"/>
              </a:rPr>
              <a:t>Comprehensive</a:t>
            </a:r>
            <a:r>
              <a:rPr sz="2600" spc="-55" dirty="0">
                <a:solidFill>
                  <a:srgbClr val="FFFFFF"/>
                </a:solidFill>
                <a:latin typeface="DM Sans"/>
                <a:cs typeface="DM San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DM Sans"/>
                <a:cs typeface="DM Sans"/>
              </a:rPr>
              <a:t>Obesity </a:t>
            </a:r>
            <a:r>
              <a:rPr sz="2600" dirty="0">
                <a:solidFill>
                  <a:srgbClr val="FFFFFF"/>
                </a:solidFill>
                <a:latin typeface="DM Sans"/>
                <a:cs typeface="DM Sans"/>
              </a:rPr>
              <a:t>Genetic</a:t>
            </a:r>
            <a:r>
              <a:rPr sz="2600" spc="-100" dirty="0">
                <a:solidFill>
                  <a:srgbClr val="FFFFFF"/>
                </a:solidFill>
                <a:latin typeface="DM Sans"/>
                <a:cs typeface="DM Sans"/>
              </a:rPr>
              <a:t> </a:t>
            </a:r>
            <a:r>
              <a:rPr sz="2600" dirty="0">
                <a:solidFill>
                  <a:srgbClr val="FFFFFF"/>
                </a:solidFill>
                <a:latin typeface="DM Sans"/>
                <a:cs typeface="DM Sans"/>
              </a:rPr>
              <a:t>Risk</a:t>
            </a:r>
            <a:r>
              <a:rPr sz="2600" spc="-100" dirty="0">
                <a:solidFill>
                  <a:srgbClr val="FFFFFF"/>
                </a:solidFill>
                <a:latin typeface="DM Sans"/>
                <a:cs typeface="DM San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DM Sans"/>
                <a:cs typeface="DM Sans"/>
              </a:rPr>
              <a:t>Screening</a:t>
            </a:r>
            <a:endParaRPr sz="2600" dirty="0">
              <a:latin typeface="DM Sans"/>
              <a:cs typeface="DM Sans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600" dirty="0">
              <a:latin typeface="DM Sans"/>
              <a:cs typeface="DM Sans"/>
            </a:endParaRPr>
          </a:p>
          <a:p>
            <a:pPr marL="12700">
              <a:lnSpc>
                <a:spcPct val="100000"/>
              </a:lnSpc>
            </a:pPr>
            <a:r>
              <a:rPr lang="en-IN" sz="2600" spc="-10" dirty="0" err="1">
                <a:solidFill>
                  <a:srgbClr val="FFFFFF"/>
                </a:solidFill>
                <a:latin typeface="DM Sans" pitchFamily="2" charset="0"/>
                <a:cs typeface="DM Sans"/>
              </a:rPr>
              <a:t>Patient_Name</a:t>
            </a:r>
            <a:endParaRPr lang="en-IN" sz="2600" dirty="0">
              <a:latin typeface="DM Sans" pitchFamily="2" charset="0"/>
              <a:cs typeface="DM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"/>
            <a:ext cx="7560309" cy="10692317"/>
            <a:chOff x="0" y="3"/>
            <a:chExt cx="7560309" cy="10692317"/>
          </a:xfrm>
        </p:grpSpPr>
        <p:sp>
          <p:nvSpPr>
            <p:cNvPr id="9" name="object 9"/>
            <p:cNvSpPr/>
            <p:nvPr/>
          </p:nvSpPr>
          <p:spPr>
            <a:xfrm>
              <a:off x="408230" y="9855798"/>
              <a:ext cx="2912820" cy="62902"/>
            </a:xfrm>
            <a:custGeom>
              <a:avLst/>
              <a:gdLst/>
              <a:ahLst/>
              <a:cxnLst/>
              <a:rect l="l" t="t" r="r" b="b"/>
              <a:pathLst>
                <a:path w="1374139">
                  <a:moveTo>
                    <a:pt x="0" y="0"/>
                  </a:moveTo>
                  <a:lnTo>
                    <a:pt x="1373568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17976" y="3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26" y="0"/>
                  </a:moveTo>
                  <a:lnTo>
                    <a:pt x="0" y="0"/>
                  </a:lnTo>
                  <a:lnTo>
                    <a:pt x="738149" y="2102878"/>
                  </a:lnTo>
                  <a:lnTo>
                    <a:pt x="742022" y="2102878"/>
                  </a:lnTo>
                  <a:lnTo>
                    <a:pt x="742022" y="1259928"/>
                  </a:lnTo>
                  <a:lnTo>
                    <a:pt x="301726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0033190"/>
              <a:ext cx="7560309" cy="659130"/>
            </a:xfrm>
            <a:custGeom>
              <a:avLst/>
              <a:gdLst/>
              <a:ahLst/>
              <a:cxnLst/>
              <a:rect l="l" t="t" r="r" b="b"/>
              <a:pathLst>
                <a:path w="7560309" h="659129">
                  <a:moveTo>
                    <a:pt x="7559992" y="0"/>
                  </a:moveTo>
                  <a:lnTo>
                    <a:pt x="0" y="0"/>
                  </a:lnTo>
                  <a:lnTo>
                    <a:pt x="0" y="658812"/>
                  </a:lnTo>
                  <a:lnTo>
                    <a:pt x="7559992" y="658812"/>
                  </a:lnTo>
                  <a:lnTo>
                    <a:pt x="7559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0033190"/>
              <a:ext cx="7560309" cy="659130"/>
            </a:xfrm>
            <a:custGeom>
              <a:avLst/>
              <a:gdLst/>
              <a:ahLst/>
              <a:cxnLst/>
              <a:rect l="l" t="t" r="r" b="b"/>
              <a:pathLst>
                <a:path w="7560309" h="659129">
                  <a:moveTo>
                    <a:pt x="271106" y="0"/>
                  </a:moveTo>
                  <a:lnTo>
                    <a:pt x="118160" y="0"/>
                  </a:lnTo>
                  <a:lnTo>
                    <a:pt x="0" y="199986"/>
                  </a:lnTo>
                  <a:lnTo>
                    <a:pt x="0" y="458825"/>
                  </a:lnTo>
                  <a:lnTo>
                    <a:pt x="271106" y="0"/>
                  </a:lnTo>
                  <a:close/>
                </a:path>
                <a:path w="7560309" h="659129">
                  <a:moveTo>
                    <a:pt x="542213" y="0"/>
                  </a:moveTo>
                  <a:lnTo>
                    <a:pt x="389267" y="0"/>
                  </a:lnTo>
                  <a:lnTo>
                    <a:pt x="0" y="658812"/>
                  </a:lnTo>
                  <a:lnTo>
                    <a:pt x="152946" y="658812"/>
                  </a:lnTo>
                  <a:lnTo>
                    <a:pt x="542213" y="0"/>
                  </a:lnTo>
                  <a:close/>
                </a:path>
                <a:path w="7560309" h="659129">
                  <a:moveTo>
                    <a:pt x="823036" y="0"/>
                  </a:moveTo>
                  <a:lnTo>
                    <a:pt x="670102" y="0"/>
                  </a:lnTo>
                  <a:lnTo>
                    <a:pt x="280835" y="658812"/>
                  </a:lnTo>
                  <a:lnTo>
                    <a:pt x="433768" y="658812"/>
                  </a:lnTo>
                  <a:lnTo>
                    <a:pt x="823036" y="0"/>
                  </a:lnTo>
                  <a:close/>
                </a:path>
                <a:path w="7560309" h="659129">
                  <a:moveTo>
                    <a:pt x="1103871" y="0"/>
                  </a:moveTo>
                  <a:lnTo>
                    <a:pt x="950925" y="0"/>
                  </a:lnTo>
                  <a:lnTo>
                    <a:pt x="561657" y="658812"/>
                  </a:lnTo>
                  <a:lnTo>
                    <a:pt x="714603" y="658812"/>
                  </a:lnTo>
                  <a:lnTo>
                    <a:pt x="1103871" y="0"/>
                  </a:lnTo>
                  <a:close/>
                </a:path>
                <a:path w="7560309" h="659129">
                  <a:moveTo>
                    <a:pt x="1384706" y="0"/>
                  </a:moveTo>
                  <a:lnTo>
                    <a:pt x="1231760" y="0"/>
                  </a:lnTo>
                  <a:lnTo>
                    <a:pt x="842492" y="658812"/>
                  </a:lnTo>
                  <a:lnTo>
                    <a:pt x="995438" y="658812"/>
                  </a:lnTo>
                  <a:lnTo>
                    <a:pt x="1384706" y="0"/>
                  </a:lnTo>
                  <a:close/>
                </a:path>
                <a:path w="7560309" h="659129">
                  <a:moveTo>
                    <a:pt x="1665528" y="0"/>
                  </a:moveTo>
                  <a:lnTo>
                    <a:pt x="1512595" y="0"/>
                  </a:lnTo>
                  <a:lnTo>
                    <a:pt x="1123327" y="658812"/>
                  </a:lnTo>
                  <a:lnTo>
                    <a:pt x="1276261" y="658812"/>
                  </a:lnTo>
                  <a:lnTo>
                    <a:pt x="1665528" y="0"/>
                  </a:lnTo>
                  <a:close/>
                </a:path>
                <a:path w="7560309" h="659129">
                  <a:moveTo>
                    <a:pt x="1946363" y="0"/>
                  </a:moveTo>
                  <a:lnTo>
                    <a:pt x="1793417" y="0"/>
                  </a:lnTo>
                  <a:lnTo>
                    <a:pt x="1404150" y="658812"/>
                  </a:lnTo>
                  <a:lnTo>
                    <a:pt x="1557096" y="658812"/>
                  </a:lnTo>
                  <a:lnTo>
                    <a:pt x="1946363" y="0"/>
                  </a:lnTo>
                  <a:close/>
                </a:path>
                <a:path w="7560309" h="659129">
                  <a:moveTo>
                    <a:pt x="2227199" y="0"/>
                  </a:moveTo>
                  <a:lnTo>
                    <a:pt x="2074252" y="0"/>
                  </a:lnTo>
                  <a:lnTo>
                    <a:pt x="1684985" y="658812"/>
                  </a:lnTo>
                  <a:lnTo>
                    <a:pt x="1837931" y="658812"/>
                  </a:lnTo>
                  <a:lnTo>
                    <a:pt x="2227199" y="0"/>
                  </a:lnTo>
                  <a:close/>
                </a:path>
                <a:path w="7560309" h="659129">
                  <a:moveTo>
                    <a:pt x="2508021" y="0"/>
                  </a:moveTo>
                  <a:lnTo>
                    <a:pt x="2355088" y="0"/>
                  </a:lnTo>
                  <a:lnTo>
                    <a:pt x="1965820" y="658812"/>
                  </a:lnTo>
                  <a:lnTo>
                    <a:pt x="2118753" y="658812"/>
                  </a:lnTo>
                  <a:lnTo>
                    <a:pt x="2508021" y="0"/>
                  </a:lnTo>
                  <a:close/>
                </a:path>
                <a:path w="7560309" h="659129">
                  <a:moveTo>
                    <a:pt x="2788856" y="0"/>
                  </a:moveTo>
                  <a:lnTo>
                    <a:pt x="2635910" y="0"/>
                  </a:lnTo>
                  <a:lnTo>
                    <a:pt x="2246642" y="658812"/>
                  </a:lnTo>
                  <a:lnTo>
                    <a:pt x="2399588" y="658812"/>
                  </a:lnTo>
                  <a:lnTo>
                    <a:pt x="2788856" y="0"/>
                  </a:lnTo>
                  <a:close/>
                </a:path>
                <a:path w="7560309" h="659129">
                  <a:moveTo>
                    <a:pt x="3069691" y="0"/>
                  </a:moveTo>
                  <a:lnTo>
                    <a:pt x="2916745" y="0"/>
                  </a:lnTo>
                  <a:lnTo>
                    <a:pt x="2527477" y="658812"/>
                  </a:lnTo>
                  <a:lnTo>
                    <a:pt x="2680411" y="658812"/>
                  </a:lnTo>
                  <a:lnTo>
                    <a:pt x="3069691" y="0"/>
                  </a:lnTo>
                  <a:close/>
                </a:path>
                <a:path w="7560309" h="659129">
                  <a:moveTo>
                    <a:pt x="3350514" y="0"/>
                  </a:moveTo>
                  <a:lnTo>
                    <a:pt x="3197580" y="0"/>
                  </a:lnTo>
                  <a:lnTo>
                    <a:pt x="2808313" y="658812"/>
                  </a:lnTo>
                  <a:lnTo>
                    <a:pt x="2961246" y="658812"/>
                  </a:lnTo>
                  <a:lnTo>
                    <a:pt x="3350514" y="0"/>
                  </a:lnTo>
                  <a:close/>
                </a:path>
                <a:path w="7560309" h="659129">
                  <a:moveTo>
                    <a:pt x="3631349" y="0"/>
                  </a:moveTo>
                  <a:lnTo>
                    <a:pt x="3478403" y="0"/>
                  </a:lnTo>
                  <a:lnTo>
                    <a:pt x="3089135" y="658812"/>
                  </a:lnTo>
                  <a:lnTo>
                    <a:pt x="3242081" y="658812"/>
                  </a:lnTo>
                  <a:lnTo>
                    <a:pt x="3631349" y="0"/>
                  </a:lnTo>
                  <a:close/>
                </a:path>
                <a:path w="7560309" h="659129">
                  <a:moveTo>
                    <a:pt x="3912184" y="0"/>
                  </a:moveTo>
                  <a:lnTo>
                    <a:pt x="3759238" y="0"/>
                  </a:lnTo>
                  <a:lnTo>
                    <a:pt x="3369970" y="658812"/>
                  </a:lnTo>
                  <a:lnTo>
                    <a:pt x="3522903" y="658812"/>
                  </a:lnTo>
                  <a:lnTo>
                    <a:pt x="3912184" y="0"/>
                  </a:lnTo>
                  <a:close/>
                </a:path>
                <a:path w="7560309" h="659129">
                  <a:moveTo>
                    <a:pt x="4193006" y="0"/>
                  </a:moveTo>
                  <a:lnTo>
                    <a:pt x="4040073" y="0"/>
                  </a:lnTo>
                  <a:lnTo>
                    <a:pt x="3650805" y="658812"/>
                  </a:lnTo>
                  <a:lnTo>
                    <a:pt x="3803739" y="658812"/>
                  </a:lnTo>
                  <a:lnTo>
                    <a:pt x="4193006" y="0"/>
                  </a:lnTo>
                  <a:close/>
                </a:path>
                <a:path w="7560309" h="659129">
                  <a:moveTo>
                    <a:pt x="4473841" y="0"/>
                  </a:moveTo>
                  <a:lnTo>
                    <a:pt x="4320895" y="0"/>
                  </a:lnTo>
                  <a:lnTo>
                    <a:pt x="3931628" y="658812"/>
                  </a:lnTo>
                  <a:lnTo>
                    <a:pt x="4084574" y="658812"/>
                  </a:lnTo>
                  <a:lnTo>
                    <a:pt x="4473841" y="0"/>
                  </a:lnTo>
                  <a:close/>
                </a:path>
                <a:path w="7560309" h="659129">
                  <a:moveTo>
                    <a:pt x="4754677" y="0"/>
                  </a:moveTo>
                  <a:lnTo>
                    <a:pt x="4601730" y="0"/>
                  </a:lnTo>
                  <a:lnTo>
                    <a:pt x="4212463" y="658812"/>
                  </a:lnTo>
                  <a:lnTo>
                    <a:pt x="4365396" y="658812"/>
                  </a:lnTo>
                  <a:lnTo>
                    <a:pt x="4754677" y="0"/>
                  </a:lnTo>
                  <a:close/>
                </a:path>
                <a:path w="7560309" h="659129">
                  <a:moveTo>
                    <a:pt x="5035499" y="0"/>
                  </a:moveTo>
                  <a:lnTo>
                    <a:pt x="4882566" y="0"/>
                  </a:lnTo>
                  <a:lnTo>
                    <a:pt x="4493298" y="658812"/>
                  </a:lnTo>
                  <a:lnTo>
                    <a:pt x="4646231" y="658812"/>
                  </a:lnTo>
                  <a:lnTo>
                    <a:pt x="5035499" y="0"/>
                  </a:lnTo>
                  <a:close/>
                </a:path>
                <a:path w="7560309" h="659129">
                  <a:moveTo>
                    <a:pt x="5316334" y="0"/>
                  </a:moveTo>
                  <a:lnTo>
                    <a:pt x="5163388" y="0"/>
                  </a:lnTo>
                  <a:lnTo>
                    <a:pt x="4774120" y="658812"/>
                  </a:lnTo>
                  <a:lnTo>
                    <a:pt x="4927066" y="658812"/>
                  </a:lnTo>
                  <a:lnTo>
                    <a:pt x="5316334" y="0"/>
                  </a:lnTo>
                  <a:close/>
                </a:path>
                <a:path w="7560309" h="659129">
                  <a:moveTo>
                    <a:pt x="5597169" y="0"/>
                  </a:moveTo>
                  <a:lnTo>
                    <a:pt x="5444223" y="0"/>
                  </a:lnTo>
                  <a:lnTo>
                    <a:pt x="5054955" y="658812"/>
                  </a:lnTo>
                  <a:lnTo>
                    <a:pt x="5207889" y="658812"/>
                  </a:lnTo>
                  <a:lnTo>
                    <a:pt x="5597169" y="0"/>
                  </a:lnTo>
                  <a:close/>
                </a:path>
                <a:path w="7560309" h="659129">
                  <a:moveTo>
                    <a:pt x="5877992" y="0"/>
                  </a:moveTo>
                  <a:lnTo>
                    <a:pt x="5725058" y="0"/>
                  </a:lnTo>
                  <a:lnTo>
                    <a:pt x="5335790" y="658812"/>
                  </a:lnTo>
                  <a:lnTo>
                    <a:pt x="5488724" y="658812"/>
                  </a:lnTo>
                  <a:lnTo>
                    <a:pt x="5877992" y="0"/>
                  </a:lnTo>
                  <a:close/>
                </a:path>
                <a:path w="7560309" h="659129">
                  <a:moveTo>
                    <a:pt x="6158839" y="0"/>
                  </a:moveTo>
                  <a:lnTo>
                    <a:pt x="6005893" y="0"/>
                  </a:lnTo>
                  <a:lnTo>
                    <a:pt x="5616626" y="658812"/>
                  </a:lnTo>
                  <a:lnTo>
                    <a:pt x="5769572" y="658812"/>
                  </a:lnTo>
                  <a:lnTo>
                    <a:pt x="6158839" y="0"/>
                  </a:lnTo>
                  <a:close/>
                </a:path>
                <a:path w="7560309" h="659129">
                  <a:moveTo>
                    <a:pt x="6439675" y="0"/>
                  </a:moveTo>
                  <a:lnTo>
                    <a:pt x="6286728" y="0"/>
                  </a:lnTo>
                  <a:lnTo>
                    <a:pt x="5897461" y="658812"/>
                  </a:lnTo>
                  <a:lnTo>
                    <a:pt x="6050394" y="658812"/>
                  </a:lnTo>
                  <a:lnTo>
                    <a:pt x="6439675" y="0"/>
                  </a:lnTo>
                  <a:close/>
                </a:path>
                <a:path w="7560309" h="659129">
                  <a:moveTo>
                    <a:pt x="6720497" y="0"/>
                  </a:moveTo>
                  <a:lnTo>
                    <a:pt x="6567564" y="0"/>
                  </a:lnTo>
                  <a:lnTo>
                    <a:pt x="6178296" y="658812"/>
                  </a:lnTo>
                  <a:lnTo>
                    <a:pt x="6331229" y="658812"/>
                  </a:lnTo>
                  <a:lnTo>
                    <a:pt x="6720497" y="0"/>
                  </a:lnTo>
                  <a:close/>
                </a:path>
                <a:path w="7560309" h="659129">
                  <a:moveTo>
                    <a:pt x="7001332" y="0"/>
                  </a:moveTo>
                  <a:lnTo>
                    <a:pt x="6848386" y="0"/>
                  </a:lnTo>
                  <a:lnTo>
                    <a:pt x="6459118" y="658812"/>
                  </a:lnTo>
                  <a:lnTo>
                    <a:pt x="6612064" y="658812"/>
                  </a:lnTo>
                  <a:lnTo>
                    <a:pt x="7001332" y="0"/>
                  </a:lnTo>
                  <a:close/>
                </a:path>
                <a:path w="7560309" h="659129">
                  <a:moveTo>
                    <a:pt x="7282167" y="0"/>
                  </a:moveTo>
                  <a:lnTo>
                    <a:pt x="7129221" y="0"/>
                  </a:lnTo>
                  <a:lnTo>
                    <a:pt x="6739953" y="658812"/>
                  </a:lnTo>
                  <a:lnTo>
                    <a:pt x="6892887" y="658812"/>
                  </a:lnTo>
                  <a:lnTo>
                    <a:pt x="7282167" y="0"/>
                  </a:lnTo>
                  <a:close/>
                </a:path>
                <a:path w="7560309" h="659129">
                  <a:moveTo>
                    <a:pt x="7559992" y="199999"/>
                  </a:moveTo>
                  <a:lnTo>
                    <a:pt x="7288885" y="658812"/>
                  </a:lnTo>
                  <a:lnTo>
                    <a:pt x="7441832" y="658812"/>
                  </a:lnTo>
                  <a:lnTo>
                    <a:pt x="7559992" y="458825"/>
                  </a:lnTo>
                  <a:lnTo>
                    <a:pt x="7559992" y="199999"/>
                  </a:lnTo>
                  <a:close/>
                </a:path>
                <a:path w="7560309" h="659129">
                  <a:moveTo>
                    <a:pt x="7559992" y="0"/>
                  </a:moveTo>
                  <a:lnTo>
                    <a:pt x="7410056" y="0"/>
                  </a:lnTo>
                  <a:lnTo>
                    <a:pt x="7020788" y="658812"/>
                  </a:lnTo>
                  <a:lnTo>
                    <a:pt x="7173722" y="658812"/>
                  </a:lnTo>
                  <a:lnTo>
                    <a:pt x="7559992" y="5067"/>
                  </a:lnTo>
                  <a:lnTo>
                    <a:pt x="7559992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2" y="1530488"/>
            <a:ext cx="5744877" cy="96628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Minerals</a:t>
            </a:r>
            <a:r>
              <a:rPr sz="2850" b="1" spc="-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10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  <a:p>
            <a:pPr marL="227329">
              <a:lnSpc>
                <a:spcPct val="100000"/>
              </a:lnSpc>
              <a:spcBef>
                <a:spcPts val="2160"/>
              </a:spcBef>
              <a:tabLst>
                <a:tab pos="3080385" algn="l"/>
              </a:tabLst>
            </a:pP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Analysis</a:t>
            </a:r>
            <a:r>
              <a:rPr sz="1500" b="1" spc="-6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500" b="1" spc="-25" dirty="0">
                <a:solidFill>
                  <a:srgbClr val="262261"/>
                </a:solidFill>
                <a:latin typeface="DM Sans" pitchFamily="2" charset="0"/>
                <a:cs typeface="DM Sans"/>
              </a:rPr>
              <a:t>For</a:t>
            </a: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	</a:t>
            </a:r>
            <a:r>
              <a:rPr sz="15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SCALE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948" y="2241410"/>
            <a:ext cx="126873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Supplements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2C9F6E1-42E6-A412-6B47-DEE28E6306A1}"/>
              </a:ext>
            </a:extLst>
          </p:cNvPr>
          <p:cNvSpPr txBox="1"/>
          <p:nvPr/>
        </p:nvSpPr>
        <p:spPr>
          <a:xfrm>
            <a:off x="1873250" y="9690100"/>
            <a:ext cx="3962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i="1" dirty="0">
                <a:solidFill>
                  <a:srgbClr val="808184"/>
                </a:solidFill>
                <a:latin typeface="DM Sans" pitchFamily="2" charset="0"/>
                <a:cs typeface="Arial"/>
              </a:rPr>
              <a:t>Consult your healthcare provider before use; individual results may vary.</a:t>
            </a:r>
            <a:endParaRPr lang="en-IN" sz="800" b="1" i="1" dirty="0">
              <a:solidFill>
                <a:srgbClr val="808184"/>
              </a:solidFill>
              <a:latin typeface="DM Sans" pitchFamily="2" charset="0"/>
              <a:cs typeface="Arial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CE3BA733-BE5D-A38E-6EA4-37C1966987CE}"/>
              </a:ext>
            </a:extLst>
          </p:cNvPr>
          <p:cNvSpPr txBox="1"/>
          <p:nvPr/>
        </p:nvSpPr>
        <p:spPr>
          <a:xfrm>
            <a:off x="354977" y="4105795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1795"/>
              </a:spcBef>
            </a:pPr>
            <a:r>
              <a:rPr sz="1650" b="1" spc="70" dirty="0">
                <a:solidFill>
                  <a:srgbClr val="262261"/>
                </a:solidFill>
                <a:latin typeface="DM Sans"/>
                <a:cs typeface="DM Sans"/>
              </a:rPr>
              <a:t>Magnesium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970337D6-0E84-8558-75D4-91A1E9B78F91}"/>
              </a:ext>
            </a:extLst>
          </p:cNvPr>
          <p:cNvSpPr txBox="1"/>
          <p:nvPr/>
        </p:nvSpPr>
        <p:spPr>
          <a:xfrm>
            <a:off x="354977" y="2955125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R="44450" algn="ctr">
              <a:lnSpc>
                <a:spcPct val="100000"/>
              </a:lnSpc>
              <a:spcBef>
                <a:spcPts val="1795"/>
              </a:spcBef>
            </a:pPr>
            <a:r>
              <a:rPr sz="1650" b="1" spc="35" dirty="0">
                <a:solidFill>
                  <a:srgbClr val="262261"/>
                </a:solidFill>
                <a:latin typeface="DM Sans"/>
                <a:cs typeface="DM Sans"/>
              </a:rPr>
              <a:t>Iron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FD239657-5F27-0B38-6D1F-536FAF2137BE}"/>
              </a:ext>
            </a:extLst>
          </p:cNvPr>
          <p:cNvSpPr txBox="1"/>
          <p:nvPr/>
        </p:nvSpPr>
        <p:spPr>
          <a:xfrm>
            <a:off x="354977" y="6463728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1795"/>
              </a:spcBef>
            </a:pPr>
            <a:r>
              <a:rPr sz="1650" b="1" spc="55" dirty="0">
                <a:solidFill>
                  <a:srgbClr val="262261"/>
                </a:solidFill>
                <a:latin typeface="DM Sans"/>
                <a:cs typeface="DM Sans"/>
              </a:rPr>
              <a:t>Phosphate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D7552969-2C21-BD9D-0CC2-D180E949FE06}"/>
              </a:ext>
            </a:extLst>
          </p:cNvPr>
          <p:cNvSpPr txBox="1"/>
          <p:nvPr/>
        </p:nvSpPr>
        <p:spPr>
          <a:xfrm>
            <a:off x="354977" y="5288826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</a:pPr>
            <a:r>
              <a:rPr sz="1650" b="1" spc="75" dirty="0">
                <a:solidFill>
                  <a:srgbClr val="262261"/>
                </a:solidFill>
                <a:latin typeface="DM Sans"/>
                <a:cs typeface="DM Sans"/>
              </a:rPr>
              <a:t>Molybdenum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FE9F649E-2B6C-DF34-F672-EB3A5403A161}"/>
              </a:ext>
            </a:extLst>
          </p:cNvPr>
          <p:cNvSpPr txBox="1"/>
          <p:nvPr/>
        </p:nvSpPr>
        <p:spPr>
          <a:xfrm>
            <a:off x="354977" y="882073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183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45"/>
              </a:spcBef>
            </a:pPr>
            <a:r>
              <a:rPr sz="2000" b="1" spc="-20" dirty="0">
                <a:solidFill>
                  <a:srgbClr val="262261"/>
                </a:solidFill>
                <a:latin typeface="DM Sans"/>
                <a:cs typeface="DM Sans"/>
              </a:rPr>
              <a:t>Zinc</a:t>
            </a:r>
            <a:endParaRPr sz="2000">
              <a:latin typeface="DM Sans"/>
              <a:cs typeface="DM Sans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A47DD94B-5666-981A-933E-9D88DEB34919}"/>
              </a:ext>
            </a:extLst>
          </p:cNvPr>
          <p:cNvSpPr txBox="1"/>
          <p:nvPr/>
        </p:nvSpPr>
        <p:spPr>
          <a:xfrm>
            <a:off x="354977" y="764269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31775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825"/>
              </a:spcBef>
            </a:pPr>
            <a:r>
              <a:rPr sz="1650" b="1" spc="65" dirty="0">
                <a:solidFill>
                  <a:srgbClr val="262261"/>
                </a:solidFill>
                <a:latin typeface="DM Sans"/>
                <a:cs typeface="DM Sans"/>
              </a:rPr>
              <a:t>Calcium</a:t>
            </a:r>
            <a:endParaRPr sz="1650">
              <a:latin typeface="DM Sans"/>
              <a:cs typeface="DM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9EA79-E1C1-DAE6-A9C9-7687B47819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74" y="3192413"/>
            <a:ext cx="2197352" cy="396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15CBDD-C2B5-37CF-D35E-6E57AC752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4272798"/>
            <a:ext cx="2197352" cy="396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C7C6F-87D3-94AE-FFA0-01F9914613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79" y="5584885"/>
            <a:ext cx="2197352" cy="396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F5918-17C5-84B3-4123-7B5109E063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79" y="6703056"/>
            <a:ext cx="2197352" cy="3962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C8C957-8B8C-886D-3FF4-95623923A9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4" y="7811439"/>
            <a:ext cx="2197352" cy="3962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AB9479-2D3B-B83C-4679-16E655A95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8987737"/>
            <a:ext cx="2197352" cy="3962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0C78E8-2C61-17C6-8605-F7D08F05B857}"/>
              </a:ext>
            </a:extLst>
          </p:cNvPr>
          <p:cNvSpPr txBox="1"/>
          <p:nvPr/>
        </p:nvSpPr>
        <p:spPr>
          <a:xfrm>
            <a:off x="5622758" y="31369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4BB96-7C66-2FC8-B800-7FA505254428}"/>
              </a:ext>
            </a:extLst>
          </p:cNvPr>
          <p:cNvSpPr txBox="1"/>
          <p:nvPr/>
        </p:nvSpPr>
        <p:spPr>
          <a:xfrm>
            <a:off x="5622758" y="42037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40E8F-CA9B-C200-C169-0DD5182B24FB}"/>
              </a:ext>
            </a:extLst>
          </p:cNvPr>
          <p:cNvSpPr txBox="1"/>
          <p:nvPr/>
        </p:nvSpPr>
        <p:spPr>
          <a:xfrm>
            <a:off x="5622758" y="5499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39AE66-B9F2-0F1C-8E0F-8723B8224C49}"/>
              </a:ext>
            </a:extLst>
          </p:cNvPr>
          <p:cNvSpPr txBox="1"/>
          <p:nvPr/>
        </p:nvSpPr>
        <p:spPr>
          <a:xfrm>
            <a:off x="5622758" y="6642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64F31-D664-5FE0-84E5-4082DCB2C343}"/>
              </a:ext>
            </a:extLst>
          </p:cNvPr>
          <p:cNvSpPr txBox="1"/>
          <p:nvPr/>
        </p:nvSpPr>
        <p:spPr>
          <a:xfrm>
            <a:off x="5622758" y="7785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1F343C-BE0A-EDD8-F6F4-6DA38773DFDA}"/>
              </a:ext>
            </a:extLst>
          </p:cNvPr>
          <p:cNvSpPr txBox="1"/>
          <p:nvPr/>
        </p:nvSpPr>
        <p:spPr>
          <a:xfrm>
            <a:off x="5612028" y="8928100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340127"/>
            <a:ext cx="5844540" cy="1134110"/>
          </a:xfrm>
          <a:prstGeom prst="rect">
            <a:avLst/>
          </a:prstGeom>
        </p:spPr>
        <p:txBody>
          <a:bodyPr vert="horz" wrap="square" lIns="0" tIns="205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5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guide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for</a:t>
            </a:r>
            <a:r>
              <a:rPr sz="2850" b="1" spc="-114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healthy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living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200" b="0" spc="-10" dirty="0">
                <a:solidFill>
                  <a:srgbClr val="262261"/>
                </a:solidFill>
                <a:latin typeface="DM Sans Medium"/>
                <a:cs typeface="DM Sans Medium"/>
              </a:rPr>
              <a:t>Recommendations</a:t>
            </a:r>
            <a:endParaRPr sz="2200" dirty="0">
              <a:latin typeface="DM Sans Medium"/>
              <a:cs typeface="DM Sans Medium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74" y="2737827"/>
            <a:ext cx="2173403" cy="20591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6052" y="2737827"/>
            <a:ext cx="2173402" cy="20591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3441" y="2737827"/>
            <a:ext cx="2173401" cy="20591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674" y="5018658"/>
            <a:ext cx="2173403" cy="208064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rcRect b="50354"/>
          <a:stretch/>
        </p:blipFill>
        <p:spPr>
          <a:xfrm>
            <a:off x="2706052" y="5018658"/>
            <a:ext cx="2173402" cy="208064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83441" y="5018658"/>
            <a:ext cx="2173401" cy="208064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083759" y="3735900"/>
            <a:ext cx="1417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spc="-25" dirty="0">
                <a:latin typeface="DM Sans"/>
                <a:cs typeface="DM Sans"/>
              </a:rPr>
              <a:t>Annual eye and hearing tests after age 50. </a:t>
            </a:r>
            <a:endParaRPr sz="1200" dirty="0">
              <a:latin typeface="DM Sans"/>
              <a:cs typeface="DM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3290" y="3735900"/>
            <a:ext cx="15938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/>
                <a:cs typeface="DM Sans"/>
              </a:rPr>
              <a:t>Reduce fat content in the diet while maintaining balanced meals with complex carbohydrates. </a:t>
            </a:r>
            <a:endParaRPr sz="1200" dirty="0">
              <a:latin typeface="DM Sans"/>
              <a:cs typeface="DM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6555" y="5859442"/>
            <a:ext cx="16465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/>
                <a:cs typeface="DM Sans"/>
              </a:rPr>
              <a:t>Consume magnesium supplements to avoid cramps and fatigue. </a:t>
            </a:r>
            <a:endParaRPr sz="1200" dirty="0">
              <a:latin typeface="DM Sans"/>
              <a:cs typeface="DM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15662" y="5859442"/>
            <a:ext cx="164973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/>
                <a:cs typeface="DM Sans"/>
              </a:rPr>
              <a:t>Monitor CBC and Vitamin D levels regularly; supplement Vitamin D and B-complex as needed. </a:t>
            </a:r>
            <a:endParaRPr sz="1200" dirty="0">
              <a:latin typeface="DM Sans"/>
              <a:cs typeface="DM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539566" y="3277490"/>
            <a:ext cx="401955" cy="240665"/>
            <a:chOff x="3539566" y="3277490"/>
            <a:chExt cx="401955" cy="240665"/>
          </a:xfrm>
        </p:grpSpPr>
        <p:sp>
          <p:nvSpPr>
            <p:cNvPr id="28" name="object 28"/>
            <p:cNvSpPr/>
            <p:nvPr/>
          </p:nvSpPr>
          <p:spPr>
            <a:xfrm>
              <a:off x="3539566" y="3277490"/>
              <a:ext cx="401955" cy="240665"/>
            </a:xfrm>
            <a:custGeom>
              <a:avLst/>
              <a:gdLst/>
              <a:ahLst/>
              <a:cxnLst/>
              <a:rect l="l" t="t" r="r" b="b"/>
              <a:pathLst>
                <a:path w="401954" h="240664">
                  <a:moveTo>
                    <a:pt x="214070" y="0"/>
                  </a:moveTo>
                  <a:lnTo>
                    <a:pt x="173340" y="870"/>
                  </a:lnTo>
                  <a:lnTo>
                    <a:pt x="133833" y="12121"/>
                  </a:lnTo>
                  <a:lnTo>
                    <a:pt x="94493" y="33142"/>
                  </a:lnTo>
                  <a:lnTo>
                    <a:pt x="54267" y="63323"/>
                  </a:lnTo>
                  <a:lnTo>
                    <a:pt x="24003" y="90329"/>
                  </a:lnTo>
                  <a:lnTo>
                    <a:pt x="472" y="122886"/>
                  </a:lnTo>
                  <a:lnTo>
                    <a:pt x="368" y="123521"/>
                  </a:lnTo>
                  <a:lnTo>
                    <a:pt x="13" y="127761"/>
                  </a:lnTo>
                  <a:lnTo>
                    <a:pt x="0" y="127928"/>
                  </a:lnTo>
                  <a:lnTo>
                    <a:pt x="698" y="132004"/>
                  </a:lnTo>
                  <a:lnTo>
                    <a:pt x="2398" y="132004"/>
                  </a:lnTo>
                  <a:lnTo>
                    <a:pt x="2641" y="132652"/>
                  </a:lnTo>
                  <a:lnTo>
                    <a:pt x="6599" y="140255"/>
                  </a:lnTo>
                  <a:lnTo>
                    <a:pt x="62911" y="190105"/>
                  </a:lnTo>
                  <a:lnTo>
                    <a:pt x="106726" y="215989"/>
                  </a:lnTo>
                  <a:lnTo>
                    <a:pt x="153819" y="233987"/>
                  </a:lnTo>
                  <a:lnTo>
                    <a:pt x="201523" y="240640"/>
                  </a:lnTo>
                  <a:lnTo>
                    <a:pt x="245627" y="234601"/>
                  </a:lnTo>
                  <a:lnTo>
                    <a:pt x="289361" y="218731"/>
                  </a:lnTo>
                  <a:lnTo>
                    <a:pt x="323523" y="199754"/>
                  </a:lnTo>
                  <a:lnTo>
                    <a:pt x="213901" y="199754"/>
                  </a:lnTo>
                  <a:lnTo>
                    <a:pt x="174509" y="195972"/>
                  </a:lnTo>
                  <a:lnTo>
                    <a:pt x="173861" y="195972"/>
                  </a:lnTo>
                  <a:lnTo>
                    <a:pt x="168774" y="192596"/>
                  </a:lnTo>
                  <a:lnTo>
                    <a:pt x="130340" y="192596"/>
                  </a:lnTo>
                  <a:lnTo>
                    <a:pt x="126225" y="190653"/>
                  </a:lnTo>
                  <a:lnTo>
                    <a:pt x="122224" y="188418"/>
                  </a:lnTo>
                  <a:lnTo>
                    <a:pt x="118135" y="186373"/>
                  </a:lnTo>
                  <a:lnTo>
                    <a:pt x="80625" y="163997"/>
                  </a:lnTo>
                  <a:lnTo>
                    <a:pt x="46355" y="135992"/>
                  </a:lnTo>
                  <a:lnTo>
                    <a:pt x="42740" y="132652"/>
                  </a:lnTo>
                  <a:lnTo>
                    <a:pt x="41565" y="132004"/>
                  </a:lnTo>
                  <a:lnTo>
                    <a:pt x="37642" y="129934"/>
                  </a:lnTo>
                  <a:lnTo>
                    <a:pt x="34544" y="125007"/>
                  </a:lnTo>
                  <a:lnTo>
                    <a:pt x="36703" y="122886"/>
                  </a:lnTo>
                  <a:lnTo>
                    <a:pt x="36030" y="121065"/>
                  </a:lnTo>
                  <a:lnTo>
                    <a:pt x="35915" y="120752"/>
                  </a:lnTo>
                  <a:lnTo>
                    <a:pt x="43141" y="118009"/>
                  </a:lnTo>
                  <a:lnTo>
                    <a:pt x="48111" y="109877"/>
                  </a:lnTo>
                  <a:lnTo>
                    <a:pt x="83589" y="78210"/>
                  </a:lnTo>
                  <a:lnTo>
                    <a:pt x="115404" y="55474"/>
                  </a:lnTo>
                  <a:lnTo>
                    <a:pt x="124929" y="52058"/>
                  </a:lnTo>
                  <a:lnTo>
                    <a:pt x="159195" y="52058"/>
                  </a:lnTo>
                  <a:lnTo>
                    <a:pt x="177349" y="41590"/>
                  </a:lnTo>
                  <a:lnTo>
                    <a:pt x="215441" y="39337"/>
                  </a:lnTo>
                  <a:lnTo>
                    <a:pt x="317691" y="39337"/>
                  </a:lnTo>
                  <a:lnTo>
                    <a:pt x="314766" y="37237"/>
                  </a:lnTo>
                  <a:lnTo>
                    <a:pt x="309384" y="37237"/>
                  </a:lnTo>
                  <a:lnTo>
                    <a:pt x="309772" y="33300"/>
                  </a:lnTo>
                  <a:lnTo>
                    <a:pt x="305981" y="33300"/>
                  </a:lnTo>
                  <a:lnTo>
                    <a:pt x="303415" y="31839"/>
                  </a:lnTo>
                  <a:lnTo>
                    <a:pt x="257077" y="10119"/>
                  </a:lnTo>
                  <a:lnTo>
                    <a:pt x="214070" y="0"/>
                  </a:lnTo>
                  <a:close/>
                </a:path>
                <a:path w="401954" h="240664">
                  <a:moveTo>
                    <a:pt x="317691" y="39337"/>
                  </a:moveTo>
                  <a:lnTo>
                    <a:pt x="215441" y="39337"/>
                  </a:lnTo>
                  <a:lnTo>
                    <a:pt x="252145" y="55474"/>
                  </a:lnTo>
                  <a:lnTo>
                    <a:pt x="274066" y="83158"/>
                  </a:lnTo>
                  <a:lnTo>
                    <a:pt x="281886" y="117602"/>
                  </a:lnTo>
                  <a:lnTo>
                    <a:pt x="275384" y="152361"/>
                  </a:lnTo>
                  <a:lnTo>
                    <a:pt x="254342" y="180988"/>
                  </a:lnTo>
                  <a:lnTo>
                    <a:pt x="213901" y="199754"/>
                  </a:lnTo>
                  <a:lnTo>
                    <a:pt x="323523" y="199754"/>
                  </a:lnTo>
                  <a:lnTo>
                    <a:pt x="330330" y="195972"/>
                  </a:lnTo>
                  <a:lnTo>
                    <a:pt x="334857" y="192596"/>
                  </a:lnTo>
                  <a:lnTo>
                    <a:pt x="270294" y="192596"/>
                  </a:lnTo>
                  <a:lnTo>
                    <a:pt x="272376" y="189142"/>
                  </a:lnTo>
                  <a:lnTo>
                    <a:pt x="297683" y="145469"/>
                  </a:lnTo>
                  <a:lnTo>
                    <a:pt x="301287" y="124021"/>
                  </a:lnTo>
                  <a:lnTo>
                    <a:pt x="300440" y="106910"/>
                  </a:lnTo>
                  <a:lnTo>
                    <a:pt x="300318" y="104442"/>
                  </a:lnTo>
                  <a:lnTo>
                    <a:pt x="300228" y="102616"/>
                  </a:lnTo>
                  <a:lnTo>
                    <a:pt x="296731" y="88993"/>
                  </a:lnTo>
                  <a:lnTo>
                    <a:pt x="291325" y="76143"/>
                  </a:lnTo>
                  <a:lnTo>
                    <a:pt x="284461" y="63979"/>
                  </a:lnTo>
                  <a:lnTo>
                    <a:pt x="276593" y="52413"/>
                  </a:lnTo>
                  <a:lnTo>
                    <a:pt x="335401" y="52413"/>
                  </a:lnTo>
                  <a:lnTo>
                    <a:pt x="330144" y="48277"/>
                  </a:lnTo>
                  <a:lnTo>
                    <a:pt x="317691" y="39337"/>
                  </a:lnTo>
                  <a:close/>
                </a:path>
                <a:path w="401954" h="240664">
                  <a:moveTo>
                    <a:pt x="159195" y="52058"/>
                  </a:moveTo>
                  <a:lnTo>
                    <a:pt x="124929" y="52058"/>
                  </a:lnTo>
                  <a:lnTo>
                    <a:pt x="125298" y="52413"/>
                  </a:lnTo>
                  <a:lnTo>
                    <a:pt x="109943" y="76810"/>
                  </a:lnTo>
                  <a:lnTo>
                    <a:pt x="102338" y="100800"/>
                  </a:lnTo>
                  <a:lnTo>
                    <a:pt x="101106" y="120269"/>
                  </a:lnTo>
                  <a:lnTo>
                    <a:pt x="101056" y="121065"/>
                  </a:lnTo>
                  <a:lnTo>
                    <a:pt x="100941" y="122886"/>
                  </a:lnTo>
                  <a:lnTo>
                    <a:pt x="100901" y="123521"/>
                  </a:lnTo>
                  <a:lnTo>
                    <a:pt x="100780" y="125426"/>
                  </a:lnTo>
                  <a:lnTo>
                    <a:pt x="105243" y="149680"/>
                  </a:lnTo>
                  <a:lnTo>
                    <a:pt x="115697" y="172555"/>
                  </a:lnTo>
                  <a:lnTo>
                    <a:pt x="130340" y="192596"/>
                  </a:lnTo>
                  <a:lnTo>
                    <a:pt x="168774" y="192596"/>
                  </a:lnTo>
                  <a:lnTo>
                    <a:pt x="140757" y="173999"/>
                  </a:lnTo>
                  <a:lnTo>
                    <a:pt x="121784" y="138629"/>
                  </a:lnTo>
                  <a:lnTo>
                    <a:pt x="123667" y="95070"/>
                  </a:lnTo>
                  <a:lnTo>
                    <a:pt x="123698" y="94361"/>
                  </a:lnTo>
                  <a:lnTo>
                    <a:pt x="144427" y="60694"/>
                  </a:lnTo>
                  <a:lnTo>
                    <a:pt x="144543" y="60507"/>
                  </a:lnTo>
                  <a:lnTo>
                    <a:pt x="159195" y="52058"/>
                  </a:lnTo>
                  <a:close/>
                </a:path>
                <a:path w="401954" h="240664">
                  <a:moveTo>
                    <a:pt x="304876" y="172212"/>
                  </a:moveTo>
                  <a:lnTo>
                    <a:pt x="306019" y="175324"/>
                  </a:lnTo>
                  <a:lnTo>
                    <a:pt x="304939" y="175819"/>
                  </a:lnTo>
                  <a:lnTo>
                    <a:pt x="296411" y="180012"/>
                  </a:lnTo>
                  <a:lnTo>
                    <a:pt x="287855" y="184455"/>
                  </a:lnTo>
                  <a:lnTo>
                    <a:pt x="279179" y="188774"/>
                  </a:lnTo>
                  <a:lnTo>
                    <a:pt x="270294" y="192596"/>
                  </a:lnTo>
                  <a:lnTo>
                    <a:pt x="334857" y="192596"/>
                  </a:lnTo>
                  <a:lnTo>
                    <a:pt x="358699" y="174816"/>
                  </a:lnTo>
                  <a:lnTo>
                    <a:pt x="309257" y="174816"/>
                  </a:lnTo>
                  <a:lnTo>
                    <a:pt x="304876" y="172212"/>
                  </a:lnTo>
                  <a:close/>
                </a:path>
                <a:path w="401954" h="240664">
                  <a:moveTo>
                    <a:pt x="335401" y="52413"/>
                  </a:moveTo>
                  <a:lnTo>
                    <a:pt x="276593" y="52413"/>
                  </a:lnTo>
                  <a:lnTo>
                    <a:pt x="282040" y="54537"/>
                  </a:lnTo>
                  <a:lnTo>
                    <a:pt x="292706" y="60694"/>
                  </a:lnTo>
                  <a:lnTo>
                    <a:pt x="303710" y="67565"/>
                  </a:lnTo>
                  <a:lnTo>
                    <a:pt x="310172" y="71832"/>
                  </a:lnTo>
                  <a:lnTo>
                    <a:pt x="319418" y="79256"/>
                  </a:lnTo>
                  <a:lnTo>
                    <a:pt x="328345" y="87227"/>
                  </a:lnTo>
                  <a:lnTo>
                    <a:pt x="337339" y="95070"/>
                  </a:lnTo>
                  <a:lnTo>
                    <a:pt x="346786" y="102108"/>
                  </a:lnTo>
                  <a:lnTo>
                    <a:pt x="366473" y="124021"/>
                  </a:lnTo>
                  <a:lnTo>
                    <a:pt x="367334" y="125007"/>
                  </a:lnTo>
                  <a:lnTo>
                    <a:pt x="348030" y="144196"/>
                  </a:lnTo>
                  <a:lnTo>
                    <a:pt x="344081" y="145847"/>
                  </a:lnTo>
                  <a:lnTo>
                    <a:pt x="335312" y="153397"/>
                  </a:lnTo>
                  <a:lnTo>
                    <a:pt x="326074" y="160260"/>
                  </a:lnTo>
                  <a:lnTo>
                    <a:pt x="317133" y="167159"/>
                  </a:lnTo>
                  <a:lnTo>
                    <a:pt x="309257" y="174816"/>
                  </a:lnTo>
                  <a:lnTo>
                    <a:pt x="358699" y="174816"/>
                  </a:lnTo>
                  <a:lnTo>
                    <a:pt x="390101" y="147274"/>
                  </a:lnTo>
                  <a:lnTo>
                    <a:pt x="401582" y="127928"/>
                  </a:lnTo>
                  <a:lnTo>
                    <a:pt x="401537" y="121065"/>
                  </a:lnTo>
                  <a:lnTo>
                    <a:pt x="366128" y="78210"/>
                  </a:lnTo>
                  <a:lnTo>
                    <a:pt x="348548" y="62757"/>
                  </a:lnTo>
                  <a:lnTo>
                    <a:pt x="335401" y="52413"/>
                  </a:lnTo>
                  <a:close/>
                </a:path>
                <a:path w="401954" h="240664">
                  <a:moveTo>
                    <a:pt x="311264" y="34722"/>
                  </a:moveTo>
                  <a:lnTo>
                    <a:pt x="309384" y="37237"/>
                  </a:lnTo>
                  <a:lnTo>
                    <a:pt x="314766" y="37237"/>
                  </a:lnTo>
                  <a:lnTo>
                    <a:pt x="311264" y="34722"/>
                  </a:lnTo>
                  <a:close/>
                </a:path>
                <a:path w="401954" h="240664">
                  <a:moveTo>
                    <a:pt x="310007" y="30925"/>
                  </a:moveTo>
                  <a:lnTo>
                    <a:pt x="305981" y="33300"/>
                  </a:lnTo>
                  <a:lnTo>
                    <a:pt x="309772" y="33300"/>
                  </a:lnTo>
                  <a:lnTo>
                    <a:pt x="309916" y="31839"/>
                  </a:lnTo>
                  <a:lnTo>
                    <a:pt x="310007" y="30925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3012" y="3347152"/>
              <a:ext cx="97536" cy="9955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906282" y="3127809"/>
            <a:ext cx="328295" cy="470534"/>
            <a:chOff x="5906282" y="3127809"/>
            <a:chExt cx="328295" cy="470534"/>
          </a:xfrm>
        </p:grpSpPr>
        <p:sp>
          <p:nvSpPr>
            <p:cNvPr id="31" name="object 31"/>
            <p:cNvSpPr/>
            <p:nvPr/>
          </p:nvSpPr>
          <p:spPr>
            <a:xfrm>
              <a:off x="5906282" y="3127809"/>
              <a:ext cx="258445" cy="422909"/>
            </a:xfrm>
            <a:custGeom>
              <a:avLst/>
              <a:gdLst/>
              <a:ahLst/>
              <a:cxnLst/>
              <a:rect l="l" t="t" r="r" b="b"/>
              <a:pathLst>
                <a:path w="258445" h="422910">
                  <a:moveTo>
                    <a:pt x="46863" y="0"/>
                  </a:moveTo>
                  <a:lnTo>
                    <a:pt x="45504" y="5257"/>
                  </a:lnTo>
                  <a:lnTo>
                    <a:pt x="41122" y="3759"/>
                  </a:lnTo>
                  <a:lnTo>
                    <a:pt x="41097" y="8191"/>
                  </a:lnTo>
                  <a:lnTo>
                    <a:pt x="36093" y="6565"/>
                  </a:lnTo>
                  <a:lnTo>
                    <a:pt x="34594" y="9499"/>
                  </a:lnTo>
                  <a:lnTo>
                    <a:pt x="30861" y="8178"/>
                  </a:lnTo>
                  <a:lnTo>
                    <a:pt x="32296" y="15519"/>
                  </a:lnTo>
                  <a:lnTo>
                    <a:pt x="30111" y="12572"/>
                  </a:lnTo>
                  <a:lnTo>
                    <a:pt x="29375" y="17017"/>
                  </a:lnTo>
                  <a:lnTo>
                    <a:pt x="26517" y="15557"/>
                  </a:lnTo>
                  <a:lnTo>
                    <a:pt x="23782" y="27607"/>
                  </a:lnTo>
                  <a:lnTo>
                    <a:pt x="23252" y="40063"/>
                  </a:lnTo>
                  <a:lnTo>
                    <a:pt x="23690" y="52646"/>
                  </a:lnTo>
                  <a:lnTo>
                    <a:pt x="23863" y="65074"/>
                  </a:lnTo>
                  <a:lnTo>
                    <a:pt x="27457" y="66446"/>
                  </a:lnTo>
                  <a:lnTo>
                    <a:pt x="27419" y="71119"/>
                  </a:lnTo>
                  <a:lnTo>
                    <a:pt x="32308" y="69862"/>
                  </a:lnTo>
                  <a:lnTo>
                    <a:pt x="34124" y="68033"/>
                  </a:lnTo>
                  <a:lnTo>
                    <a:pt x="27597" y="59512"/>
                  </a:lnTo>
                  <a:lnTo>
                    <a:pt x="33769" y="61061"/>
                  </a:lnTo>
                  <a:lnTo>
                    <a:pt x="35407" y="69722"/>
                  </a:lnTo>
                  <a:lnTo>
                    <a:pt x="46977" y="69875"/>
                  </a:lnTo>
                  <a:lnTo>
                    <a:pt x="46977" y="93383"/>
                  </a:lnTo>
                  <a:lnTo>
                    <a:pt x="24244" y="93383"/>
                  </a:lnTo>
                  <a:lnTo>
                    <a:pt x="22034" y="99275"/>
                  </a:lnTo>
                  <a:lnTo>
                    <a:pt x="17653" y="97777"/>
                  </a:lnTo>
                  <a:lnTo>
                    <a:pt x="17640" y="102209"/>
                  </a:lnTo>
                  <a:lnTo>
                    <a:pt x="12623" y="100583"/>
                  </a:lnTo>
                  <a:lnTo>
                    <a:pt x="11125" y="103517"/>
                  </a:lnTo>
                  <a:lnTo>
                    <a:pt x="7391" y="102196"/>
                  </a:lnTo>
                  <a:lnTo>
                    <a:pt x="8839" y="109524"/>
                  </a:lnTo>
                  <a:lnTo>
                    <a:pt x="6654" y="106591"/>
                  </a:lnTo>
                  <a:lnTo>
                    <a:pt x="5905" y="111036"/>
                  </a:lnTo>
                  <a:lnTo>
                    <a:pt x="3048" y="109575"/>
                  </a:lnTo>
                  <a:lnTo>
                    <a:pt x="0" y="121970"/>
                  </a:lnTo>
                  <a:lnTo>
                    <a:pt x="12" y="396773"/>
                  </a:lnTo>
                  <a:lnTo>
                    <a:pt x="4445" y="400430"/>
                  </a:lnTo>
                  <a:lnTo>
                    <a:pt x="1498" y="402589"/>
                  </a:lnTo>
                  <a:lnTo>
                    <a:pt x="3073" y="406196"/>
                  </a:lnTo>
                  <a:lnTo>
                    <a:pt x="5168" y="405142"/>
                  </a:lnTo>
                  <a:lnTo>
                    <a:pt x="5930" y="409206"/>
                  </a:lnTo>
                  <a:lnTo>
                    <a:pt x="11772" y="406298"/>
                  </a:lnTo>
                  <a:lnTo>
                    <a:pt x="7391" y="413613"/>
                  </a:lnTo>
                  <a:lnTo>
                    <a:pt x="10337" y="409232"/>
                  </a:lnTo>
                  <a:lnTo>
                    <a:pt x="11785" y="413638"/>
                  </a:lnTo>
                  <a:lnTo>
                    <a:pt x="16167" y="410692"/>
                  </a:lnTo>
                  <a:lnTo>
                    <a:pt x="11785" y="418020"/>
                  </a:lnTo>
                  <a:lnTo>
                    <a:pt x="19100" y="415099"/>
                  </a:lnTo>
                  <a:lnTo>
                    <a:pt x="16192" y="419493"/>
                  </a:lnTo>
                  <a:lnTo>
                    <a:pt x="23507" y="416585"/>
                  </a:lnTo>
                  <a:lnTo>
                    <a:pt x="23520" y="422440"/>
                  </a:lnTo>
                  <a:lnTo>
                    <a:pt x="98298" y="422440"/>
                  </a:lnTo>
                  <a:lnTo>
                    <a:pt x="98323" y="406285"/>
                  </a:lnTo>
                  <a:lnTo>
                    <a:pt x="105613" y="413626"/>
                  </a:lnTo>
                  <a:lnTo>
                    <a:pt x="107429" y="408393"/>
                  </a:lnTo>
                  <a:lnTo>
                    <a:pt x="103593" y="398271"/>
                  </a:lnTo>
                  <a:lnTo>
                    <a:pt x="109893" y="397319"/>
                  </a:lnTo>
                  <a:lnTo>
                    <a:pt x="108534" y="393826"/>
                  </a:lnTo>
                  <a:lnTo>
                    <a:pt x="111480" y="394538"/>
                  </a:lnTo>
                  <a:lnTo>
                    <a:pt x="112471" y="391909"/>
                  </a:lnTo>
                  <a:lnTo>
                    <a:pt x="108902" y="390677"/>
                  </a:lnTo>
                  <a:lnTo>
                    <a:pt x="108927" y="386841"/>
                  </a:lnTo>
                  <a:lnTo>
                    <a:pt x="120116" y="382409"/>
                  </a:lnTo>
                  <a:lnTo>
                    <a:pt x="118910" y="376935"/>
                  </a:lnTo>
                  <a:lnTo>
                    <a:pt x="121742" y="378383"/>
                  </a:lnTo>
                  <a:lnTo>
                    <a:pt x="122631" y="376415"/>
                  </a:lnTo>
                  <a:lnTo>
                    <a:pt x="120192" y="371741"/>
                  </a:lnTo>
                  <a:lnTo>
                    <a:pt x="120751" y="370636"/>
                  </a:lnTo>
                  <a:lnTo>
                    <a:pt x="128841" y="365823"/>
                  </a:lnTo>
                  <a:lnTo>
                    <a:pt x="131533" y="363931"/>
                  </a:lnTo>
                  <a:lnTo>
                    <a:pt x="133108" y="364743"/>
                  </a:lnTo>
                  <a:lnTo>
                    <a:pt x="135191" y="362508"/>
                  </a:lnTo>
                  <a:lnTo>
                    <a:pt x="135077" y="359409"/>
                  </a:lnTo>
                  <a:lnTo>
                    <a:pt x="137655" y="357352"/>
                  </a:lnTo>
                  <a:lnTo>
                    <a:pt x="141008" y="359549"/>
                  </a:lnTo>
                  <a:lnTo>
                    <a:pt x="147358" y="357670"/>
                  </a:lnTo>
                  <a:lnTo>
                    <a:pt x="148005" y="353390"/>
                  </a:lnTo>
                  <a:lnTo>
                    <a:pt x="150901" y="353059"/>
                  </a:lnTo>
                  <a:lnTo>
                    <a:pt x="153162" y="354977"/>
                  </a:lnTo>
                  <a:lnTo>
                    <a:pt x="155041" y="354914"/>
                  </a:lnTo>
                  <a:lnTo>
                    <a:pt x="155067" y="351929"/>
                  </a:lnTo>
                  <a:lnTo>
                    <a:pt x="258127" y="351929"/>
                  </a:lnTo>
                  <a:lnTo>
                    <a:pt x="258127" y="304914"/>
                  </a:lnTo>
                  <a:lnTo>
                    <a:pt x="50101" y="304914"/>
                  </a:lnTo>
                  <a:lnTo>
                    <a:pt x="48374" y="303352"/>
                  </a:lnTo>
                  <a:lnTo>
                    <a:pt x="47218" y="303237"/>
                  </a:lnTo>
                  <a:lnTo>
                    <a:pt x="47840" y="300189"/>
                  </a:lnTo>
                  <a:lnTo>
                    <a:pt x="47053" y="297091"/>
                  </a:lnTo>
                  <a:lnTo>
                    <a:pt x="45921" y="265441"/>
                  </a:lnTo>
                  <a:lnTo>
                    <a:pt x="45331" y="234154"/>
                  </a:lnTo>
                  <a:lnTo>
                    <a:pt x="45538" y="202998"/>
                  </a:lnTo>
                  <a:lnTo>
                    <a:pt x="47612" y="163893"/>
                  </a:lnTo>
                  <a:lnTo>
                    <a:pt x="258127" y="163893"/>
                  </a:lnTo>
                  <a:lnTo>
                    <a:pt x="258127" y="116217"/>
                  </a:lnTo>
                  <a:lnTo>
                    <a:pt x="252857" y="115925"/>
                  </a:lnTo>
                  <a:lnTo>
                    <a:pt x="253746" y="113957"/>
                  </a:lnTo>
                  <a:lnTo>
                    <a:pt x="256667" y="113220"/>
                  </a:lnTo>
                  <a:lnTo>
                    <a:pt x="253619" y="111201"/>
                  </a:lnTo>
                  <a:lnTo>
                    <a:pt x="251472" y="110934"/>
                  </a:lnTo>
                  <a:lnTo>
                    <a:pt x="252247" y="106603"/>
                  </a:lnTo>
                  <a:lnTo>
                    <a:pt x="246405" y="109524"/>
                  </a:lnTo>
                  <a:lnTo>
                    <a:pt x="250799" y="102209"/>
                  </a:lnTo>
                  <a:lnTo>
                    <a:pt x="246418" y="106591"/>
                  </a:lnTo>
                  <a:lnTo>
                    <a:pt x="247777" y="99885"/>
                  </a:lnTo>
                  <a:lnTo>
                    <a:pt x="243408" y="103238"/>
                  </a:lnTo>
                  <a:lnTo>
                    <a:pt x="238391" y="100177"/>
                  </a:lnTo>
                  <a:lnTo>
                    <a:pt x="238023" y="93383"/>
                  </a:lnTo>
                  <a:lnTo>
                    <a:pt x="211213" y="93383"/>
                  </a:lnTo>
                  <a:lnTo>
                    <a:pt x="211213" y="69875"/>
                  </a:lnTo>
                  <a:lnTo>
                    <a:pt x="227164" y="69722"/>
                  </a:lnTo>
                  <a:lnTo>
                    <a:pt x="226352" y="64096"/>
                  </a:lnTo>
                  <a:lnTo>
                    <a:pt x="232486" y="63588"/>
                  </a:lnTo>
                  <a:lnTo>
                    <a:pt x="233705" y="60718"/>
                  </a:lnTo>
                  <a:lnTo>
                    <a:pt x="234570" y="53631"/>
                  </a:lnTo>
                  <a:lnTo>
                    <a:pt x="234927" y="41270"/>
                  </a:lnTo>
                  <a:lnTo>
                    <a:pt x="234737" y="29159"/>
                  </a:lnTo>
                  <a:lnTo>
                    <a:pt x="233959" y="22821"/>
                  </a:lnTo>
                  <a:lnTo>
                    <a:pt x="233337" y="21907"/>
                  </a:lnTo>
                  <a:lnTo>
                    <a:pt x="231444" y="21399"/>
                  </a:lnTo>
                  <a:lnTo>
                    <a:pt x="230276" y="21374"/>
                  </a:lnTo>
                  <a:lnTo>
                    <a:pt x="233197" y="19202"/>
                  </a:lnTo>
                  <a:lnTo>
                    <a:pt x="230162" y="17183"/>
                  </a:lnTo>
                  <a:lnTo>
                    <a:pt x="228015" y="16916"/>
                  </a:lnTo>
                  <a:lnTo>
                    <a:pt x="228790" y="12598"/>
                  </a:lnTo>
                  <a:lnTo>
                    <a:pt x="222948" y="15506"/>
                  </a:lnTo>
                  <a:lnTo>
                    <a:pt x="227342" y="8191"/>
                  </a:lnTo>
                  <a:lnTo>
                    <a:pt x="222948" y="12572"/>
                  </a:lnTo>
                  <a:lnTo>
                    <a:pt x="224497" y="5714"/>
                  </a:lnTo>
                  <a:lnTo>
                    <a:pt x="219125" y="9524"/>
                  </a:lnTo>
                  <a:lnTo>
                    <a:pt x="214706" y="5245"/>
                  </a:lnTo>
                  <a:lnTo>
                    <a:pt x="215214" y="1231"/>
                  </a:lnTo>
                  <a:lnTo>
                    <a:pt x="212344" y="330"/>
                  </a:lnTo>
                  <a:lnTo>
                    <a:pt x="46863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6315" y="3315208"/>
              <a:ext cx="188098" cy="940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7929" y="3501986"/>
              <a:ext cx="196046" cy="96035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69264" y="5307942"/>
            <a:ext cx="493378" cy="445707"/>
          </a:xfrm>
          <a:prstGeom prst="rect">
            <a:avLst/>
          </a:prstGeom>
        </p:spPr>
      </p:pic>
      <p:sp>
        <p:nvSpPr>
          <p:cNvPr id="45" name="object 22">
            <a:extLst>
              <a:ext uri="{FF2B5EF4-FFF2-40B4-BE49-F238E27FC236}">
                <a16:creationId xmlns:a16="http://schemas.microsoft.com/office/drawing/2014/main" id="{0FD6A335-C632-4644-2C3A-6926BD41C971}"/>
              </a:ext>
            </a:extLst>
          </p:cNvPr>
          <p:cNvSpPr txBox="1"/>
          <p:nvPr/>
        </p:nvSpPr>
        <p:spPr>
          <a:xfrm>
            <a:off x="690991" y="3519984"/>
            <a:ext cx="15792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/>
                <a:cs typeface="DM Sans"/>
              </a:rPr>
              <a:t>Increase overall intake of fruits, nuts, and green vegetables to maintain health and prevent deficiencies. </a:t>
            </a:r>
            <a:endParaRPr sz="1200" dirty="0">
              <a:latin typeface="DM Sans"/>
              <a:cs typeface="DM Sans"/>
            </a:endParaRPr>
          </a:p>
        </p:txBody>
      </p:sp>
      <p:grpSp>
        <p:nvGrpSpPr>
          <p:cNvPr id="46" name="object 37">
            <a:extLst>
              <a:ext uri="{FF2B5EF4-FFF2-40B4-BE49-F238E27FC236}">
                <a16:creationId xmlns:a16="http://schemas.microsoft.com/office/drawing/2014/main" id="{C0E0DBEC-2CDD-28DB-46CF-DBF48C656C81}"/>
              </a:ext>
            </a:extLst>
          </p:cNvPr>
          <p:cNvGrpSpPr/>
          <p:nvPr/>
        </p:nvGrpSpPr>
        <p:grpSpPr>
          <a:xfrm>
            <a:off x="1263650" y="2984500"/>
            <a:ext cx="451484" cy="431800"/>
            <a:chOff x="5844425" y="5323958"/>
            <a:chExt cx="451484" cy="431800"/>
          </a:xfrm>
        </p:grpSpPr>
        <p:sp>
          <p:nvSpPr>
            <p:cNvPr id="47" name="object 38">
              <a:extLst>
                <a:ext uri="{FF2B5EF4-FFF2-40B4-BE49-F238E27FC236}">
                  <a16:creationId xmlns:a16="http://schemas.microsoft.com/office/drawing/2014/main" id="{53D803D1-2F78-1E89-7AD0-8F12311F4440}"/>
                </a:ext>
              </a:extLst>
            </p:cNvPr>
            <p:cNvSpPr/>
            <p:nvPr/>
          </p:nvSpPr>
          <p:spPr>
            <a:xfrm>
              <a:off x="5844425" y="5514452"/>
              <a:ext cx="451484" cy="198755"/>
            </a:xfrm>
            <a:custGeom>
              <a:avLst/>
              <a:gdLst/>
              <a:ahLst/>
              <a:cxnLst/>
              <a:rect l="l" t="t" r="r" b="b"/>
              <a:pathLst>
                <a:path w="451485" h="198754">
                  <a:moveTo>
                    <a:pt x="413415" y="0"/>
                  </a:moveTo>
                  <a:lnTo>
                    <a:pt x="414304" y="419"/>
                  </a:lnTo>
                  <a:lnTo>
                    <a:pt x="416857" y="8610"/>
                  </a:lnTo>
                  <a:lnTo>
                    <a:pt x="420311" y="17894"/>
                  </a:lnTo>
                  <a:lnTo>
                    <a:pt x="345863" y="43399"/>
                  </a:lnTo>
                  <a:lnTo>
                    <a:pt x="294882" y="48637"/>
                  </a:lnTo>
                  <a:lnTo>
                    <a:pt x="240960" y="50660"/>
                  </a:lnTo>
                  <a:lnTo>
                    <a:pt x="186915" y="49728"/>
                  </a:lnTo>
                  <a:lnTo>
                    <a:pt x="135562" y="46101"/>
                  </a:lnTo>
                  <a:lnTo>
                    <a:pt x="89717" y="40043"/>
                  </a:lnTo>
                  <a:lnTo>
                    <a:pt x="46496" y="30340"/>
                  </a:lnTo>
                  <a:lnTo>
                    <a:pt x="32288" y="26314"/>
                  </a:lnTo>
                  <a:lnTo>
                    <a:pt x="36123" y="660"/>
                  </a:lnTo>
                  <a:lnTo>
                    <a:pt x="26402" y="4370"/>
                  </a:lnTo>
                  <a:lnTo>
                    <a:pt x="15219" y="9451"/>
                  </a:lnTo>
                  <a:lnTo>
                    <a:pt x="5598" y="16148"/>
                  </a:lnTo>
                  <a:lnTo>
                    <a:pt x="563" y="24701"/>
                  </a:lnTo>
                  <a:lnTo>
                    <a:pt x="0" y="33080"/>
                  </a:lnTo>
                  <a:lnTo>
                    <a:pt x="587" y="42840"/>
                  </a:lnTo>
                  <a:lnTo>
                    <a:pt x="15155" y="102044"/>
                  </a:lnTo>
                  <a:lnTo>
                    <a:pt x="35552" y="140100"/>
                  </a:lnTo>
                  <a:lnTo>
                    <a:pt x="63216" y="173012"/>
                  </a:lnTo>
                  <a:lnTo>
                    <a:pt x="96944" y="198399"/>
                  </a:lnTo>
                  <a:lnTo>
                    <a:pt x="357840" y="197777"/>
                  </a:lnTo>
                  <a:lnTo>
                    <a:pt x="390206" y="171205"/>
                  </a:lnTo>
                  <a:lnTo>
                    <a:pt x="416899" y="138734"/>
                  </a:lnTo>
                  <a:lnTo>
                    <a:pt x="436694" y="101654"/>
                  </a:lnTo>
                  <a:lnTo>
                    <a:pt x="448365" y="61252"/>
                  </a:lnTo>
                  <a:lnTo>
                    <a:pt x="451277" y="39163"/>
                  </a:lnTo>
                  <a:lnTo>
                    <a:pt x="451055" y="27437"/>
                  </a:lnTo>
                  <a:lnTo>
                    <a:pt x="416031" y="673"/>
                  </a:lnTo>
                  <a:lnTo>
                    <a:pt x="41341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39">
              <a:extLst>
                <a:ext uri="{FF2B5EF4-FFF2-40B4-BE49-F238E27FC236}">
                  <a16:creationId xmlns:a16="http://schemas.microsoft.com/office/drawing/2014/main" id="{59157D1E-A313-3555-8A7E-136764A7EA9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83122" y="5341834"/>
              <a:ext cx="180682" cy="211785"/>
            </a:xfrm>
            <a:prstGeom prst="rect">
              <a:avLst/>
            </a:prstGeom>
          </p:spPr>
        </p:pic>
        <p:pic>
          <p:nvPicPr>
            <p:cNvPr id="49" name="object 40">
              <a:extLst>
                <a:ext uri="{FF2B5EF4-FFF2-40B4-BE49-F238E27FC236}">
                  <a16:creationId xmlns:a16="http://schemas.microsoft.com/office/drawing/2014/main" id="{73546D88-744A-394E-67F6-F59640E0BB0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2248" y="5323958"/>
              <a:ext cx="190665" cy="126936"/>
            </a:xfrm>
            <a:prstGeom prst="rect">
              <a:avLst/>
            </a:prstGeom>
          </p:spPr>
        </p:pic>
        <p:sp>
          <p:nvSpPr>
            <p:cNvPr id="50" name="object 41">
              <a:extLst>
                <a:ext uri="{FF2B5EF4-FFF2-40B4-BE49-F238E27FC236}">
                  <a16:creationId xmlns:a16="http://schemas.microsoft.com/office/drawing/2014/main" id="{876AF82E-18FA-63E7-69BD-291FE30E2783}"/>
                </a:ext>
              </a:extLst>
            </p:cNvPr>
            <p:cNvSpPr/>
            <p:nvPr/>
          </p:nvSpPr>
          <p:spPr>
            <a:xfrm>
              <a:off x="5941824" y="5734617"/>
              <a:ext cx="262255" cy="20955"/>
            </a:xfrm>
            <a:custGeom>
              <a:avLst/>
              <a:gdLst/>
              <a:ahLst/>
              <a:cxnLst/>
              <a:rect l="l" t="t" r="r" b="b"/>
              <a:pathLst>
                <a:path w="262254" h="20954">
                  <a:moveTo>
                    <a:pt x="261645" y="0"/>
                  </a:moveTo>
                  <a:lnTo>
                    <a:pt x="253" y="0"/>
                  </a:lnTo>
                  <a:lnTo>
                    <a:pt x="0" y="8636"/>
                  </a:lnTo>
                  <a:lnTo>
                    <a:pt x="6019" y="16027"/>
                  </a:lnTo>
                  <a:lnTo>
                    <a:pt x="13639" y="19316"/>
                  </a:lnTo>
                  <a:lnTo>
                    <a:pt x="243065" y="20535"/>
                  </a:lnTo>
                  <a:lnTo>
                    <a:pt x="250190" y="18321"/>
                  </a:lnTo>
                  <a:lnTo>
                    <a:pt x="256136" y="13663"/>
                  </a:lnTo>
                  <a:lnTo>
                    <a:pt x="260192" y="7307"/>
                  </a:lnTo>
                  <a:lnTo>
                    <a:pt x="26164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42">
              <a:extLst>
                <a:ext uri="{FF2B5EF4-FFF2-40B4-BE49-F238E27FC236}">
                  <a16:creationId xmlns:a16="http://schemas.microsoft.com/office/drawing/2014/main" id="{B84896E2-19B4-4ED3-AF91-42A9D8DCEB1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41043" y="5403737"/>
              <a:ext cx="233260" cy="149660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CCCB7441-DD25-E9ED-BAC5-1ECC08DAB38B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B8B9B9">
                  <a:alpha val="80000"/>
                </a:srgbClr>
              </a:clrFrom>
              <a:clrTo>
                <a:srgbClr val="B8B9B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3250" y="5194300"/>
            <a:ext cx="762000" cy="735724"/>
          </a:xfrm>
          <a:prstGeom prst="rect">
            <a:avLst/>
          </a:prstGeom>
        </p:spPr>
      </p:pic>
      <p:sp>
        <p:nvSpPr>
          <p:cNvPr id="58" name="object 23">
            <a:extLst>
              <a:ext uri="{FF2B5EF4-FFF2-40B4-BE49-F238E27FC236}">
                <a16:creationId xmlns:a16="http://schemas.microsoft.com/office/drawing/2014/main" id="{EF5B3796-AAB5-145D-8279-AA12FA76FE02}"/>
              </a:ext>
            </a:extLst>
          </p:cNvPr>
          <p:cNvSpPr txBox="1"/>
          <p:nvPr/>
        </p:nvSpPr>
        <p:spPr>
          <a:xfrm>
            <a:off x="5149850" y="5880100"/>
            <a:ext cx="184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DM Sans"/>
                <a:cs typeface="DM Sans"/>
              </a:rPr>
              <a:t>Regular physical activity like brisk walking or light strength training; avoid strenuous exercises. </a:t>
            </a:r>
            <a:endParaRPr sz="1200" dirty="0">
              <a:latin typeface="DM Sans"/>
              <a:cs typeface="DM Sans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8586084-7261-FA16-55E8-7996F95624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73450" y="5346700"/>
            <a:ext cx="552824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367078"/>
              </p:ext>
            </p:extLst>
          </p:nvPr>
        </p:nvGraphicFramePr>
        <p:xfrm>
          <a:off x="408265" y="2316186"/>
          <a:ext cx="6722785" cy="6892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5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709">
                <a:tc>
                  <a:txBody>
                    <a:bodyPr/>
                    <a:lstStyle/>
                    <a:p>
                      <a:pPr marL="229235">
                        <a:lnSpc>
                          <a:spcPts val="2680"/>
                        </a:lnSpc>
                      </a:pPr>
                      <a:r>
                        <a:rPr sz="2300" b="1" spc="-10" dirty="0">
                          <a:solidFill>
                            <a:srgbClr val="00A69C"/>
                          </a:solidFill>
                          <a:latin typeface="DM Sans"/>
                          <a:cs typeface="DM Sans"/>
                        </a:rPr>
                        <a:t>CONDITION</a:t>
                      </a:r>
                      <a:endParaRPr sz="2300" dirty="0">
                        <a:latin typeface="DM Sans"/>
                        <a:cs typeface="DM Sans"/>
                      </a:endParaRPr>
                    </a:p>
                  </a:txBody>
                  <a:tcPr marL="0" marR="0" marT="0" marB="0">
                    <a:lnR w="19050">
                      <a:solidFill>
                        <a:srgbClr val="6D6E70"/>
                      </a:solidFill>
                      <a:prstDash val="solid"/>
                    </a:lnR>
                    <a:lnB w="19050">
                      <a:solidFill>
                        <a:srgbClr val="6D6E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ts val="2680"/>
                        </a:lnSpc>
                      </a:pPr>
                      <a:r>
                        <a:rPr sz="2300" b="1" spc="-10" dirty="0">
                          <a:solidFill>
                            <a:srgbClr val="00A69C"/>
                          </a:solidFill>
                          <a:latin typeface="DM Sans"/>
                          <a:cs typeface="DM Sans"/>
                        </a:rPr>
                        <a:t>BIOMARKERS</a:t>
                      </a:r>
                      <a:endParaRPr sz="2300">
                        <a:latin typeface="DM Sans"/>
                        <a:cs typeface="DM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6D6E70"/>
                      </a:solidFill>
                      <a:prstDash val="solid"/>
                    </a:lnL>
                    <a:lnB w="19050">
                      <a:solidFill>
                        <a:srgbClr val="6D6E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133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b="1" dirty="0">
                          <a:latin typeface="DM Sans SemiBold"/>
                          <a:cs typeface="DM Sans SemiBold"/>
                        </a:rPr>
                        <a:t>Obesity</a:t>
                      </a:r>
                      <a:r>
                        <a:rPr sz="1700" b="1" spc="130" dirty="0">
                          <a:latin typeface="DM Sans SemiBold"/>
                          <a:cs typeface="DM Sans SemiBold"/>
                        </a:rPr>
                        <a:t> </a:t>
                      </a:r>
                      <a:r>
                        <a:rPr sz="1700" b="1" spc="-20" dirty="0">
                          <a:latin typeface="DM Sans SemiBold"/>
                          <a:cs typeface="DM Sans SemiBold"/>
                        </a:rPr>
                        <a:t>Risk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8572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6D6E70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590550">
                        <a:lnSpc>
                          <a:spcPts val="1450"/>
                        </a:lnSpc>
                        <a:spcBef>
                          <a:spcPts val="1400"/>
                        </a:spcBef>
                      </a:pPr>
                      <a:r>
                        <a:rPr sz="1300" i="1" dirty="0">
                          <a:latin typeface="DM Sans"/>
                          <a:cs typeface="DM Sans"/>
                        </a:rPr>
                        <a:t>FTO,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PCSK1,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MC4R,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LEPR,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LEP,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FABP2,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ENPP1,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POMC,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KSR2,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BDNF,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SH2B1,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ADCY3,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ADRB3,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GHRL,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CEP19,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ABCC8,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MYH9,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SIM1,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NTRK2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17780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6D6E70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130">
                <a:tc>
                  <a:txBody>
                    <a:bodyPr/>
                    <a:lstStyle/>
                    <a:p>
                      <a:pPr marL="213360" marR="954405">
                        <a:lnSpc>
                          <a:spcPct val="102099"/>
                        </a:lnSpc>
                        <a:spcBef>
                          <a:spcPts val="99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Insulin Sensitivity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25730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50825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dirty="0">
                          <a:latin typeface="DM Sans"/>
                          <a:cs typeface="DM Sans"/>
                        </a:rPr>
                        <a:t>HNF1A,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HNF4A,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HNF1B,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IPF1,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NEUROD1,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INS,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ENPP1,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LEPR,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PCSK1,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GCK,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AGPAT2,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BSCL2,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CAV1,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PTRF,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LMNA,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PPARG,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CIDEC,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ZMPSTE24,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AKT2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130">
                <a:tc>
                  <a:txBody>
                    <a:bodyPr/>
                    <a:lstStyle/>
                    <a:p>
                      <a:pPr marL="213360" marR="868044">
                        <a:lnSpc>
                          <a:spcPct val="102099"/>
                        </a:lnSpc>
                        <a:spcBef>
                          <a:spcPts val="919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Exercise 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16839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445770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dirty="0">
                          <a:latin typeface="DM Sans"/>
                          <a:cs typeface="DM Sans"/>
                        </a:rPr>
                        <a:t>FBN1,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GYG1,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RYR1,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COMT,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5-HTT,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MATN3,</a:t>
                      </a:r>
                      <a:r>
                        <a:rPr sz="1300" i="1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SMAD6, SLC26A2,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COMP,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NLRP1,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FGFR1,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FRZB,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VDR,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IL17F,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IL-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6,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BMP2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445"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Carbohydrate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9334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379730">
                        <a:lnSpc>
                          <a:spcPts val="1450"/>
                        </a:lnSpc>
                        <a:spcBef>
                          <a:spcPts val="1185"/>
                        </a:spcBef>
                      </a:pPr>
                      <a:r>
                        <a:rPr sz="1300" i="1" dirty="0">
                          <a:latin typeface="DM Sans"/>
                          <a:cs typeface="DM Sans"/>
                        </a:rPr>
                        <a:t>FBP1,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FBP2,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NEDD4L,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PC,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G6PC3,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G6PC2,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GCK,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MPI,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HMGCL,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MANBA,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ALG2,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PMM2,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GALNT3,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ALG13,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DOLK,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DPAGT1,</a:t>
                      </a:r>
                      <a:r>
                        <a:rPr sz="1300" i="1" spc="-5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SLC35A2</a:t>
                      </a:r>
                      <a:endParaRPr sz="1300" dirty="0">
                        <a:latin typeface="DM Sans"/>
                        <a:cs typeface="DM Sans"/>
                      </a:endParaRPr>
                    </a:p>
                  </a:txBody>
                  <a:tcPr marL="0" marR="0" marT="15049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385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885"/>
                        </a:spcBef>
                      </a:pPr>
                      <a:r>
                        <a:rPr sz="1700" b="1" dirty="0">
                          <a:latin typeface="DM Sans SemiBold"/>
                          <a:cs typeface="DM Sans SemiBold"/>
                        </a:rPr>
                        <a:t>Fat</a:t>
                      </a:r>
                      <a:r>
                        <a:rPr sz="1700" b="1" spc="-30" dirty="0">
                          <a:latin typeface="DM Sans SemiBold"/>
                          <a:cs typeface="DM Sans SemiBold"/>
                        </a:rPr>
                        <a:t> </a:t>
                      </a: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3939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37490">
                        <a:lnSpc>
                          <a:spcPts val="1450"/>
                        </a:lnSpc>
                        <a:spcBef>
                          <a:spcPts val="869"/>
                        </a:spcBef>
                      </a:pPr>
                      <a:r>
                        <a:rPr sz="1300" i="1" spc="-20" dirty="0">
                          <a:latin typeface="DM Sans"/>
                          <a:cs typeface="DM Sans"/>
                        </a:rPr>
                        <a:t>LEP,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MC4R,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IL6,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POMC,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MAP4K4,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PPARG,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ACADVL,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MTTP,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APOB,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GATA1,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CAD,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HADHA,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PCSK9,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APOE,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ASS1,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SLC25A13,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ARSD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7085"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Protein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intolerance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128270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335280">
                        <a:lnSpc>
                          <a:spcPts val="1450"/>
                        </a:lnSpc>
                        <a:spcBef>
                          <a:spcPts val="830"/>
                        </a:spcBef>
                      </a:pPr>
                      <a:r>
                        <a:rPr sz="1300" i="1" spc="-20" dirty="0">
                          <a:latin typeface="DM Sans"/>
                          <a:cs typeface="DM Sans"/>
                        </a:rPr>
                        <a:t>DBT,</a:t>
                      </a:r>
                      <a:r>
                        <a:rPr sz="1300" i="1" spc="-6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PPM1K,</a:t>
                      </a:r>
                      <a:r>
                        <a:rPr sz="1300" i="1" spc="-6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BCAT2,</a:t>
                      </a:r>
                      <a:r>
                        <a:rPr sz="1300" i="1" spc="-5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HPD,</a:t>
                      </a:r>
                      <a:r>
                        <a:rPr sz="1300" i="1" spc="-6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OTC,</a:t>
                      </a:r>
                      <a:r>
                        <a:rPr sz="1300" i="1" spc="-5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CPS1,</a:t>
                      </a:r>
                      <a:r>
                        <a:rPr sz="1300" i="1" spc="-6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AASS,ASS1,</a:t>
                      </a:r>
                      <a:r>
                        <a:rPr sz="1300" i="1" spc="-6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NAGS,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ASL,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70" dirty="0">
                          <a:latin typeface="DM Sans"/>
                          <a:cs typeface="DM Sans"/>
                        </a:rPr>
                        <a:t>TAT,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SLC7A9,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SLC3A1,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SLC7A7,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 SLC6A19,</a:t>
                      </a:r>
                      <a:r>
                        <a:rPr sz="1300" i="1" spc="-3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ETHE1,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SLC25A15,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ACAT1,</a:t>
                      </a:r>
                      <a:r>
                        <a:rPr sz="1300" i="1" spc="-4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SLC26A2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105410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895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Vitamins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40665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413384">
                        <a:lnSpc>
                          <a:spcPts val="1450"/>
                        </a:lnSpc>
                        <a:spcBef>
                          <a:spcPts val="665"/>
                        </a:spcBef>
                      </a:pPr>
                      <a:r>
                        <a:rPr sz="1300" i="1" spc="-10" dirty="0">
                          <a:latin typeface="DM Sans"/>
                          <a:cs typeface="DM Sans"/>
                        </a:rPr>
                        <a:t>AICDA,C4BPB,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ABCD4,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ACSF3,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ACAD12,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ACAD13,</a:t>
                      </a:r>
                      <a:r>
                        <a:rPr sz="1300" i="1" spc="-3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TPK1, SLC44A4,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CPT2,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CYB5R3,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ACAT1,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BTD,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MTHFD1,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ADA,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SCAR-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VKORC1,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ABCA1,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GGCX</a:t>
                      </a:r>
                      <a:endParaRPr sz="1300">
                        <a:latin typeface="DM Sans"/>
                        <a:cs typeface="DM Sans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851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939"/>
                        </a:spcBef>
                      </a:pPr>
                      <a:r>
                        <a:rPr sz="1700" b="1" spc="-10" dirty="0">
                          <a:latin typeface="DM Sans SemiBold"/>
                          <a:cs typeface="DM Sans SemiBold"/>
                        </a:rPr>
                        <a:t>Minerals</a:t>
                      </a:r>
                      <a:endParaRPr sz="1700">
                        <a:latin typeface="DM Sans SemiBold"/>
                        <a:cs typeface="DM Sans SemiBold"/>
                      </a:endParaRPr>
                    </a:p>
                  </a:txBody>
                  <a:tcPr marL="0" marR="0" marT="246379" marB="0">
                    <a:lnR w="19050">
                      <a:solidFill>
                        <a:srgbClr val="6D6E70"/>
                      </a:solidFill>
                      <a:prstDash val="solid"/>
                    </a:lnR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294005" algn="just">
                        <a:lnSpc>
                          <a:spcPts val="1450"/>
                        </a:lnSpc>
                        <a:spcBef>
                          <a:spcPts val="715"/>
                        </a:spcBef>
                      </a:pPr>
                      <a:r>
                        <a:rPr sz="1300" i="1" dirty="0">
                          <a:latin typeface="DM Sans"/>
                          <a:cs typeface="DM Sans"/>
                        </a:rPr>
                        <a:t>PCBD1,SARS2,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AGA,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AP2S1,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BSND,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CACNA1S,</a:t>
                      </a:r>
                      <a:r>
                        <a:rPr sz="1300" i="1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BMP1,</a:t>
                      </a:r>
                      <a:r>
                        <a:rPr sz="1300" i="1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CA2, CLCN7,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ACSF3,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BBOF1,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dirty="0">
                          <a:latin typeface="DM Sans"/>
                          <a:cs typeface="DM Sans"/>
                        </a:rPr>
                        <a:t>CD320,</a:t>
                      </a:r>
                      <a:r>
                        <a:rPr sz="1300" i="1" spc="-2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DMT1,SLC7A7, </a:t>
                      </a:r>
                      <a:r>
                        <a:rPr sz="1300" i="1" spc="-10" dirty="0">
                          <a:latin typeface="DM Sans"/>
                          <a:cs typeface="DM Sans"/>
                        </a:rPr>
                        <a:t>SLC39A8, </a:t>
                      </a:r>
                      <a:r>
                        <a:rPr sz="1300" i="1" spc="-25" dirty="0">
                          <a:latin typeface="DM Sans"/>
                          <a:cs typeface="DM Sans"/>
                        </a:rPr>
                        <a:t>XDH</a:t>
                      </a:r>
                      <a:endParaRPr sz="1300" dirty="0">
                        <a:latin typeface="DM Sans"/>
                        <a:cs typeface="DM Sans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6D6E70"/>
                      </a:solidFill>
                      <a:prstDash val="solid"/>
                    </a:lnL>
                    <a:lnT w="19050">
                      <a:solidFill>
                        <a:srgbClr val="58595B"/>
                      </a:solidFill>
                      <a:prstDash val="solid"/>
                    </a:lnT>
                    <a:lnB w="19050">
                      <a:solidFill>
                        <a:srgbClr val="58595B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395573" y="1530488"/>
            <a:ext cx="4459605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TOP</a:t>
            </a:r>
            <a:r>
              <a:rPr sz="2850" b="1" spc="-14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BIOMARKERS</a:t>
            </a:r>
            <a:r>
              <a:rPr sz="2850" b="1" spc="-15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2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LISTED</a:t>
            </a:r>
            <a:endParaRPr sz="2850" dirty="0">
              <a:latin typeface="Bitter" pitchFamily="2" charset="0"/>
              <a:cs typeface="Book Antiqu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65169"/>
            <a:ext cx="7559992" cy="59642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4840" y="1372260"/>
            <a:ext cx="6516370" cy="163957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25"/>
              </a:spcBef>
            </a:pPr>
            <a:r>
              <a:rPr sz="2850" b="1" spc="-9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EVIDENCE-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BASED</a:t>
            </a:r>
            <a:r>
              <a:rPr sz="2850" b="1" spc="-1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DIET</a:t>
            </a:r>
            <a:r>
              <a:rPr sz="2850" b="1" spc="-1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PATTERN</a:t>
            </a:r>
            <a:endParaRPr sz="2850" dirty="0">
              <a:latin typeface="Bitter" pitchFamily="2" charset="0"/>
              <a:cs typeface="Book Antiqua"/>
            </a:endParaRPr>
          </a:p>
          <a:p>
            <a:pPr marL="19685" marR="5080" algn="just">
              <a:lnSpc>
                <a:spcPct val="100000"/>
              </a:lnSpc>
              <a:spcBef>
                <a:spcPts val="459"/>
              </a:spcBef>
            </a:pPr>
            <a:r>
              <a:rPr sz="1300" b="0" dirty="0">
                <a:latin typeface="DM Sans Medium"/>
                <a:cs typeface="DM Sans Medium"/>
              </a:rPr>
              <a:t>This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diet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plan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is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designed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based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on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the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genomic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insights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from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7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genomic</a:t>
            </a:r>
            <a:r>
              <a:rPr sz="1300" b="0" spc="70" dirty="0">
                <a:latin typeface="DM Sans Medium"/>
                <a:cs typeface="DM Sans Medium"/>
              </a:rPr>
              <a:t> </a:t>
            </a:r>
            <a:r>
              <a:rPr sz="1300" b="0" spc="-20" dirty="0">
                <a:latin typeface="DM Sans Medium"/>
                <a:cs typeface="DM Sans Medium"/>
              </a:rPr>
              <a:t>data. </a:t>
            </a:r>
            <a:r>
              <a:rPr sz="1300" b="0" dirty="0">
                <a:latin typeface="DM Sans Medium"/>
                <a:cs typeface="DM Sans Medium"/>
              </a:rPr>
              <a:t>It</a:t>
            </a:r>
            <a:r>
              <a:rPr sz="1300" b="0" spc="1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focuses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on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optimizing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health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by</a:t>
            </a:r>
            <a:r>
              <a:rPr sz="1300" b="0" spc="1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strengthening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immune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system,</a:t>
            </a:r>
            <a:r>
              <a:rPr sz="1300" b="0" spc="114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promoting </a:t>
            </a:r>
            <a:r>
              <a:rPr sz="1300" b="0" dirty="0">
                <a:latin typeface="DM Sans Medium"/>
                <a:cs typeface="DM Sans Medium"/>
              </a:rPr>
              <a:t>weight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management,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2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addressing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risks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22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chronic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conditions.</a:t>
            </a:r>
            <a:r>
              <a:rPr sz="1300" b="0" spc="2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These</a:t>
            </a:r>
            <a:r>
              <a:rPr sz="1300" b="0" spc="220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tailored </a:t>
            </a:r>
            <a:r>
              <a:rPr sz="1300" b="0" dirty="0">
                <a:latin typeface="DM Sans Medium"/>
                <a:cs typeface="DM Sans Medium"/>
              </a:rPr>
              <a:t>guidelines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empower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to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make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informed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decisions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achieving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2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maintaining </a:t>
            </a:r>
            <a:r>
              <a:rPr sz="1300" b="0" dirty="0">
                <a:latin typeface="DM Sans Medium"/>
                <a:cs typeface="DM Sans Medium"/>
              </a:rPr>
              <a:t>long-term well-</a:t>
            </a:r>
            <a:r>
              <a:rPr sz="1300" b="0" spc="-10" dirty="0">
                <a:latin typeface="DM Sans Medium"/>
                <a:cs typeface="DM Sans Medium"/>
              </a:rPr>
              <a:t>being.</a:t>
            </a:r>
            <a:endParaRPr sz="1300" dirty="0">
              <a:latin typeface="DM Sans Medium"/>
              <a:cs typeface="DM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23" y="1500698"/>
            <a:ext cx="579120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NUTRITION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RECOMMENDATIONS</a:t>
            </a:r>
            <a:endParaRPr sz="2850" dirty="0">
              <a:latin typeface="Bitter" pitchFamily="2" charset="0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0083" y="2138007"/>
            <a:ext cx="6536055" cy="7444740"/>
            <a:chOff x="410083" y="2138007"/>
            <a:chExt cx="6536055" cy="7444740"/>
          </a:xfrm>
        </p:grpSpPr>
        <p:sp>
          <p:nvSpPr>
            <p:cNvPr id="4" name="object 4"/>
            <p:cNvSpPr/>
            <p:nvPr/>
          </p:nvSpPr>
          <p:spPr>
            <a:xfrm>
              <a:off x="410083" y="2138007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083" y="3626916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083" y="511583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083" y="660474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083" y="8093672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915" y="2183396"/>
            <a:ext cx="3515995" cy="23241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700" b="1" spc="-10" dirty="0">
                <a:latin typeface="DM Sans SemiBold"/>
                <a:cs typeface="DM Sans SemiBold"/>
              </a:rPr>
              <a:t>Carbohydrates</a:t>
            </a:r>
            <a:endParaRPr sz="1700">
              <a:latin typeface="DM Sans SemiBold"/>
              <a:cs typeface="DM Sans SemiBold"/>
            </a:endParaRPr>
          </a:p>
          <a:p>
            <a:pPr marL="12700" marR="5080">
              <a:lnSpc>
                <a:spcPct val="100000"/>
              </a:lnSpc>
              <a:spcBef>
                <a:spcPts val="160"/>
              </a:spcBef>
            </a:pPr>
            <a:r>
              <a:rPr sz="1000" dirty="0">
                <a:latin typeface="DM Sans"/>
                <a:cs typeface="DM Sans"/>
              </a:rPr>
              <a:t>Grains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which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can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be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included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in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diet-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Include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Thiamine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spc="-20" dirty="0">
                <a:latin typeface="DM Sans"/>
                <a:cs typeface="DM Sans"/>
              </a:rPr>
              <a:t>rich </a:t>
            </a:r>
            <a:r>
              <a:rPr sz="1000" dirty="0">
                <a:latin typeface="DM Sans"/>
                <a:cs typeface="DM Sans"/>
              </a:rPr>
              <a:t>foods</a:t>
            </a:r>
            <a:r>
              <a:rPr sz="1000" spc="-3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like</a:t>
            </a:r>
            <a:r>
              <a:rPr sz="1000" spc="-40" dirty="0">
                <a:latin typeface="DM Sans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Hand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pounded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Single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polished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Whole </a:t>
            </a:r>
            <a:r>
              <a:rPr sz="1000" b="0" dirty="0">
                <a:latin typeface="DM Sans Medium"/>
                <a:cs typeface="DM Sans Medium"/>
              </a:rPr>
              <a:t>wheat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ﬂour,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Millets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(any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kind),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Quinoa.</a:t>
            </a:r>
            <a:endParaRPr sz="1000">
              <a:latin typeface="DM Sans Medium"/>
              <a:cs typeface="DM Sans Medium"/>
            </a:endParaRPr>
          </a:p>
          <a:p>
            <a:pPr marL="149225" marR="56515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Hand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pounded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basmati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rice,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whole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wheat. 	</a:t>
            </a:r>
            <a:r>
              <a:rPr sz="1000" b="0" spc="-30" dirty="0">
                <a:latin typeface="DM Sans Medium"/>
                <a:cs typeface="DM Sans Medium"/>
              </a:rPr>
              <a:t>6-</a:t>
            </a:r>
            <a:r>
              <a:rPr sz="1000" b="0" dirty="0">
                <a:latin typeface="DM Sans Medium"/>
                <a:cs typeface="DM Sans Medium"/>
              </a:rPr>
              <a:t>7</a:t>
            </a:r>
            <a:r>
              <a:rPr sz="1000" b="0" spc="-10" dirty="0">
                <a:latin typeface="DM Sans Medium"/>
                <a:cs typeface="DM Sans Medium"/>
              </a:rPr>
              <a:t> days/week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Millets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–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4-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Font typeface="DM Sans Medium"/>
              <a:buChar char="•"/>
            </a:pPr>
            <a:endParaRPr sz="1000">
              <a:latin typeface="DM Sans Medium"/>
              <a:cs typeface="DM Sans Medium"/>
            </a:endParaRPr>
          </a:p>
          <a:p>
            <a:pPr marL="12700">
              <a:lnSpc>
                <a:spcPct val="100000"/>
              </a:lnSpc>
            </a:pPr>
            <a:r>
              <a:rPr sz="1700" b="1" spc="-20" dirty="0">
                <a:latin typeface="DM Sans SemiBold"/>
                <a:cs typeface="DM Sans SemiBold"/>
              </a:rPr>
              <a:t>Fats</a:t>
            </a:r>
            <a:endParaRPr sz="1700">
              <a:latin typeface="DM Sans SemiBold"/>
              <a:cs typeface="DM Sans SemiBold"/>
            </a:endParaRPr>
          </a:p>
          <a:p>
            <a:pPr marL="150495" marR="3746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dirty="0">
                <a:latin typeface="DM Sans"/>
                <a:cs typeface="DM Sans"/>
              </a:rPr>
              <a:t>Indian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cooking-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Use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cold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pressed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Peanut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oil,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Sesame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oil, 	</a:t>
            </a:r>
            <a:r>
              <a:rPr sz="1000" b="0" spc="-10" dirty="0">
                <a:latin typeface="DM Sans Medium"/>
                <a:cs typeface="DM Sans Medium"/>
              </a:rPr>
              <a:t>Ghee.</a:t>
            </a:r>
            <a:endParaRPr sz="1000">
              <a:latin typeface="DM Sans Medium"/>
              <a:cs typeface="DM Sans Medium"/>
            </a:endParaRPr>
          </a:p>
          <a:p>
            <a:pPr marL="150495" indent="-137795">
              <a:lnSpc>
                <a:spcPct val="100000"/>
              </a:lnSpc>
              <a:buChar char="•"/>
              <a:tabLst>
                <a:tab pos="150495" algn="l"/>
              </a:tabLst>
            </a:pPr>
            <a:r>
              <a:rPr sz="1000" dirty="0">
                <a:latin typeface="DM Sans"/>
                <a:cs typeface="DM Sans"/>
              </a:rPr>
              <a:t>Salads</a:t>
            </a:r>
            <a:r>
              <a:rPr sz="1000" spc="-2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and</a:t>
            </a:r>
            <a:r>
              <a:rPr sz="1000" spc="-2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stir</a:t>
            </a:r>
            <a:r>
              <a:rPr sz="1000" spc="-2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fry-</a:t>
            </a:r>
            <a:r>
              <a:rPr sz="1000" spc="-25" dirty="0">
                <a:latin typeface="DM Sans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Extra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Virgin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Olive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25" dirty="0">
                <a:latin typeface="DM Sans Medium"/>
                <a:cs typeface="DM Sans Medium"/>
              </a:rPr>
              <a:t>Oil</a:t>
            </a:r>
            <a:endParaRPr sz="1000">
              <a:latin typeface="DM Sans Medium"/>
              <a:cs typeface="DM Sans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915" y="5096454"/>
            <a:ext cx="3582035" cy="265049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Proteins</a:t>
            </a:r>
            <a:endParaRPr sz="1700">
              <a:latin typeface="DM Sans SemiBold"/>
              <a:cs typeface="DM Sans SemiBold"/>
            </a:endParaRPr>
          </a:p>
          <a:p>
            <a:pPr marL="149225" marR="16637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Legumes-</a:t>
            </a:r>
            <a:r>
              <a:rPr sz="1000" dirty="0">
                <a:latin typeface="DM Sans"/>
                <a:cs typeface="DM Sans"/>
              </a:rPr>
              <a:t>Any</a:t>
            </a:r>
            <a:r>
              <a:rPr sz="1000" spc="-25" dirty="0">
                <a:latin typeface="DM Sans"/>
                <a:cs typeface="DM Sans"/>
              </a:rPr>
              <a:t> </a:t>
            </a:r>
            <a:r>
              <a:rPr sz="1000" spc="-10" dirty="0">
                <a:latin typeface="DM Sans"/>
                <a:cs typeface="DM Sans"/>
              </a:rPr>
              <a:t>variety.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5-6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Soy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bean,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Rajma, 	</a:t>
            </a:r>
            <a:r>
              <a:rPr sz="1000" b="0" dirty="0">
                <a:latin typeface="DM Sans Medium"/>
                <a:cs typeface="DM Sans Medium"/>
              </a:rPr>
              <a:t>black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eyed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peas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-1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Green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moong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dal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sprouts-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week</a:t>
            </a:r>
            <a:endParaRPr sz="1000">
              <a:latin typeface="DM Sans Medium"/>
              <a:cs typeface="DM Sans Medium"/>
            </a:endParaRPr>
          </a:p>
          <a:p>
            <a:pPr marL="149225" marR="7366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Meat</a:t>
            </a:r>
            <a:r>
              <a:rPr sz="1000" b="0" spc="-10" dirty="0">
                <a:latin typeface="DM Sans Medium"/>
                <a:cs typeface="DM Sans Medium"/>
              </a:rPr>
              <a:t> products- </a:t>
            </a:r>
            <a:r>
              <a:rPr sz="1000" b="0" dirty="0">
                <a:latin typeface="DM Sans Medium"/>
                <a:cs typeface="DM Sans Medium"/>
              </a:rPr>
              <a:t>Eggs</a:t>
            </a:r>
            <a:r>
              <a:rPr sz="1000" b="0" spc="-10" dirty="0">
                <a:latin typeface="DM Sans Medium"/>
                <a:cs typeface="DM Sans Medium"/>
              </a:rPr>
              <a:t> 4-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10" dirty="0">
                <a:latin typeface="DM Sans Medium"/>
                <a:cs typeface="DM Sans Medium"/>
              </a:rPr>
              <a:t> days/week </a:t>
            </a:r>
            <a:r>
              <a:rPr sz="1000" b="0" dirty="0">
                <a:latin typeface="DM Sans Medium"/>
                <a:cs typeface="DM Sans Medium"/>
              </a:rPr>
              <a:t>Chicken/Red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meat 	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week</a:t>
            </a:r>
            <a:r>
              <a:rPr sz="1000" b="0" spc="-10" dirty="0">
                <a:latin typeface="DM Sans Medium"/>
                <a:cs typeface="DM Sans Medium"/>
              </a:rPr>
              <a:t> Seafood </a:t>
            </a:r>
            <a:r>
              <a:rPr sz="1000" b="0" dirty="0">
                <a:latin typeface="DM Sans Medium"/>
                <a:cs typeface="DM Sans Medium"/>
              </a:rPr>
              <a:t>once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or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twice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week</a:t>
            </a:r>
            <a:endParaRPr sz="100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buFont typeface="DM Sans Medium"/>
              <a:buChar char="•"/>
            </a:pPr>
            <a:endParaRPr sz="100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buFont typeface="DM Sans Medium"/>
              <a:buChar char="•"/>
            </a:pPr>
            <a:endParaRPr sz="1000">
              <a:latin typeface="DM Sans Medium"/>
              <a:cs typeface="DM Sans Medium"/>
            </a:endParaRPr>
          </a:p>
          <a:p>
            <a:pPr marL="12700">
              <a:lnSpc>
                <a:spcPct val="100000"/>
              </a:lnSpc>
            </a:pPr>
            <a:r>
              <a:rPr sz="1700" b="1" spc="-10" dirty="0">
                <a:latin typeface="DM Sans SemiBold"/>
                <a:cs typeface="DM Sans SemiBold"/>
              </a:rPr>
              <a:t>Vegetables</a:t>
            </a:r>
            <a:endParaRPr sz="170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Include all </a:t>
            </a:r>
            <a:r>
              <a:rPr sz="1000" b="0" spc="-10" dirty="0">
                <a:latin typeface="DM Sans Medium"/>
                <a:cs typeface="DM Sans Medium"/>
              </a:rPr>
              <a:t>varieties</a:t>
            </a:r>
            <a:r>
              <a:rPr sz="1000" b="0" dirty="0">
                <a:latin typeface="DM Sans Medium"/>
                <a:cs typeface="DM Sans Medium"/>
              </a:rPr>
              <a:t> of </a:t>
            </a:r>
            <a:r>
              <a:rPr sz="1000" b="0" spc="-10" dirty="0">
                <a:latin typeface="DM Sans Medium"/>
                <a:cs typeface="DM Sans Medium"/>
              </a:rPr>
              <a:t>vegetables.</a:t>
            </a:r>
            <a:r>
              <a:rPr sz="1000" b="0" dirty="0">
                <a:latin typeface="DM Sans Medium"/>
                <a:cs typeface="DM Sans Medium"/>
              </a:rPr>
              <a:t> 4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Prefer-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Beans,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carrots,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beetroot,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Gourds</a:t>
            </a:r>
            <a:endParaRPr sz="1000">
              <a:latin typeface="DM Sans Medium"/>
              <a:cs typeface="DM Sans Medium"/>
            </a:endParaRPr>
          </a:p>
          <a:p>
            <a:pPr marL="149225" marR="508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Dark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green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leafy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vegetables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like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Spinach,</a:t>
            </a:r>
            <a:r>
              <a:rPr sz="1000" b="0" spc="-3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Mustard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greens. 	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10" dirty="0">
                <a:latin typeface="DM Sans Medium"/>
                <a:cs typeface="DM Sans Medium"/>
              </a:rPr>
              <a:t> days/week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monotonous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meals</a:t>
            </a:r>
            <a:endParaRPr sz="1000">
              <a:latin typeface="DM Sans Medium"/>
              <a:cs typeface="DM Sans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915" y="8113250"/>
            <a:ext cx="2939415" cy="10521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Dairy</a:t>
            </a:r>
            <a:endParaRPr sz="170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Prefer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buttermilk-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2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cups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daily.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30" dirty="0">
                <a:latin typeface="DM Sans Medium"/>
                <a:cs typeface="DM Sans Medium"/>
              </a:rPr>
              <a:t>6-</a:t>
            </a:r>
            <a:r>
              <a:rPr sz="1000" b="0" dirty="0">
                <a:latin typeface="DM Sans Medium"/>
                <a:cs typeface="DM Sans Medium"/>
              </a:rPr>
              <a:t>7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fresh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cheeses,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butter</a:t>
            </a:r>
            <a:endParaRPr sz="1000">
              <a:latin typeface="DM Sans Medium"/>
              <a:cs typeface="DM Sans Medium"/>
            </a:endParaRPr>
          </a:p>
          <a:p>
            <a:pPr marL="149225" marR="46990" indent="-136525">
              <a:lnSpc>
                <a:spcPct val="100000"/>
              </a:lnSpc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Milk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based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beverages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(Tea, </a:t>
            </a:r>
            <a:r>
              <a:rPr sz="1000" b="0" dirty="0">
                <a:latin typeface="DM Sans Medium"/>
                <a:cs typeface="DM Sans Medium"/>
              </a:rPr>
              <a:t>Coffee)-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not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0" dirty="0">
                <a:latin typeface="DM Sans Medium"/>
                <a:cs typeface="DM Sans Medium"/>
              </a:rPr>
              <a:t>more 	</a:t>
            </a:r>
            <a:r>
              <a:rPr sz="1000" b="0" dirty="0">
                <a:latin typeface="DM Sans Medium"/>
                <a:cs typeface="DM Sans Medium"/>
              </a:rPr>
              <a:t>than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1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cup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25" dirty="0">
                <a:latin typeface="DM Sans Medium"/>
                <a:cs typeface="DM Sans Medium"/>
              </a:rPr>
              <a:t>day</a:t>
            </a:r>
            <a:endParaRPr sz="1000">
              <a:latin typeface="DM Sans Medium"/>
              <a:cs typeface="DM Sans Medi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03030" y="0"/>
            <a:ext cx="2957195" cy="9603105"/>
            <a:chOff x="4603030" y="0"/>
            <a:chExt cx="2957195" cy="960310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2180845"/>
              <a:ext cx="2188459" cy="14264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2174" y="2379383"/>
              <a:ext cx="1791970" cy="10309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02187" y="2379383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3030" y="3656078"/>
              <a:ext cx="2188459" cy="14295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2174" y="3855885"/>
              <a:ext cx="1791970" cy="103099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02187" y="3855872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5152646"/>
              <a:ext cx="2188459" cy="14264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2174" y="5351005"/>
              <a:ext cx="1791970" cy="103099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02187" y="535100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3030" y="6627878"/>
              <a:ext cx="2188459" cy="14295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2174" y="6827494"/>
              <a:ext cx="1791970" cy="103099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802187" y="6827494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3030" y="8176262"/>
              <a:ext cx="2188459" cy="142646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2174" y="8374875"/>
              <a:ext cx="1791970" cy="103099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802187" y="837487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17972" y="0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38" y="0"/>
                  </a:moveTo>
                  <a:lnTo>
                    <a:pt x="0" y="0"/>
                  </a:lnTo>
                  <a:lnTo>
                    <a:pt x="738147" y="2102886"/>
                  </a:lnTo>
                  <a:lnTo>
                    <a:pt x="742020" y="2102886"/>
                  </a:lnTo>
                  <a:lnTo>
                    <a:pt x="742020" y="1259920"/>
                  </a:lnTo>
                  <a:lnTo>
                    <a:pt x="301738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35" y="1500698"/>
            <a:ext cx="579120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NUTRITION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RECOMMENDATIONS</a:t>
            </a:r>
            <a:endParaRPr sz="2850" dirty="0">
              <a:latin typeface="Bitter" pitchFamily="2" charset="0"/>
              <a:cs typeface="Book Antiqu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0083" y="2138007"/>
            <a:ext cx="6536055" cy="7444740"/>
            <a:chOff x="410083" y="2138007"/>
            <a:chExt cx="6536055" cy="7444740"/>
          </a:xfrm>
        </p:grpSpPr>
        <p:sp>
          <p:nvSpPr>
            <p:cNvPr id="4" name="object 4"/>
            <p:cNvSpPr/>
            <p:nvPr/>
          </p:nvSpPr>
          <p:spPr>
            <a:xfrm>
              <a:off x="410083" y="2138007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083" y="3626916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083" y="511583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0083" y="6604749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D0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083" y="8093672"/>
              <a:ext cx="6536055" cy="1489075"/>
            </a:xfrm>
            <a:custGeom>
              <a:avLst/>
              <a:gdLst/>
              <a:ahLst/>
              <a:cxnLst/>
              <a:rect l="l" t="t" r="r" b="b"/>
              <a:pathLst>
                <a:path w="6536055" h="1489075">
                  <a:moveTo>
                    <a:pt x="6535915" y="0"/>
                  </a:moveTo>
                  <a:lnTo>
                    <a:pt x="0" y="0"/>
                  </a:lnTo>
                  <a:lnTo>
                    <a:pt x="0" y="1488909"/>
                  </a:lnTo>
                  <a:lnTo>
                    <a:pt x="6535915" y="1488909"/>
                  </a:lnTo>
                  <a:lnTo>
                    <a:pt x="6535915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915" y="2118626"/>
            <a:ext cx="2822575" cy="7473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Fruits</a:t>
            </a:r>
            <a:endParaRPr sz="1700" dirty="0">
              <a:latin typeface="DM Sans SemiBold"/>
              <a:cs typeface="DM Sans SemiBold"/>
            </a:endParaRPr>
          </a:p>
          <a:p>
            <a:pPr marL="15049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0495" algn="l"/>
              </a:tabLst>
            </a:pPr>
            <a:r>
              <a:rPr sz="1000" dirty="0">
                <a:latin typeface="DM Sans"/>
                <a:cs typeface="DM Sans"/>
              </a:rPr>
              <a:t>Include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all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seasonal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fruits.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 dirty="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Avoid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fruit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juices,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instead </a:t>
            </a:r>
            <a:r>
              <a:rPr sz="1000" b="0" dirty="0">
                <a:latin typeface="DM Sans Medium"/>
                <a:cs typeface="DM Sans Medium"/>
              </a:rPr>
              <a:t>eat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the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whole</a:t>
            </a:r>
            <a:r>
              <a:rPr sz="1000" b="0" spc="-10" dirty="0">
                <a:latin typeface="DM Sans Medium"/>
                <a:cs typeface="DM Sans Medium"/>
              </a:rPr>
              <a:t> fruit.</a:t>
            </a:r>
            <a:endParaRPr sz="1000" dirty="0">
              <a:latin typeface="DM Sans Medium"/>
              <a:cs typeface="DM Sans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915" y="3607540"/>
            <a:ext cx="3340735" cy="5949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Spices</a:t>
            </a:r>
            <a:endParaRPr sz="1700">
              <a:latin typeface="DM Sans SemiBold"/>
              <a:cs typeface="DM Sans SemiBold"/>
            </a:endParaRPr>
          </a:p>
          <a:p>
            <a:pPr marL="149225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Reduce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salt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and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chili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powder.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Rest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of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the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spices</a:t>
            </a:r>
            <a:r>
              <a:rPr sz="1000" b="0" spc="-20" dirty="0">
                <a:latin typeface="DM Sans Medium"/>
                <a:cs typeface="DM Sans Medium"/>
              </a:rPr>
              <a:t> okay.</a:t>
            </a:r>
            <a:endParaRPr sz="1000">
              <a:latin typeface="DM Sans Medium"/>
              <a:cs typeface="DM Sans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915" y="5096454"/>
            <a:ext cx="3557904" cy="899794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20" dirty="0">
                <a:latin typeface="DM Sans SemiBold"/>
                <a:cs typeface="DM Sans SemiBold"/>
              </a:rPr>
              <a:t>Nuts</a:t>
            </a:r>
            <a:endParaRPr sz="1700">
              <a:latin typeface="DM Sans SemiBold"/>
              <a:cs typeface="DM Sans SemiBold"/>
            </a:endParaRPr>
          </a:p>
          <a:p>
            <a:pPr marL="149225" marR="508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Include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chia,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ﬂaxseed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powder,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sunﬂower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seeds,</a:t>
            </a:r>
            <a:r>
              <a:rPr sz="1000" b="0" spc="-2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almonds, 	</a:t>
            </a:r>
            <a:r>
              <a:rPr sz="1000" b="0" dirty="0">
                <a:latin typeface="DM Sans Medium"/>
                <a:cs typeface="DM Sans Medium"/>
              </a:rPr>
              <a:t>walnuts.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5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days/week</a:t>
            </a:r>
            <a:endParaRPr sz="1000">
              <a:latin typeface="DM Sans Medium"/>
              <a:cs typeface="DM Sans Medium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dirty="0">
                <a:latin typeface="DM Sans Medium"/>
                <a:cs typeface="DM Sans Medium"/>
              </a:rPr>
              <a:t>Only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take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one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type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of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nuts/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day</a:t>
            </a:r>
            <a:r>
              <a:rPr sz="1000" b="0" spc="-10" dirty="0">
                <a:latin typeface="DM Sans Medium"/>
                <a:cs typeface="DM Sans Medium"/>
              </a:rPr>
              <a:t> </a:t>
            </a:r>
            <a:r>
              <a:rPr sz="1000" dirty="0">
                <a:latin typeface="DM Sans"/>
                <a:cs typeface="DM Sans"/>
              </a:rPr>
              <a:t>About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50</a:t>
            </a:r>
            <a:r>
              <a:rPr sz="1000" spc="-1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gm/</a:t>
            </a:r>
            <a:r>
              <a:rPr sz="1000" spc="-15" dirty="0">
                <a:latin typeface="DM Sans"/>
                <a:cs typeface="DM Sans"/>
              </a:rPr>
              <a:t> </a:t>
            </a:r>
            <a:r>
              <a:rPr sz="1000" spc="-25" dirty="0">
                <a:latin typeface="DM Sans"/>
                <a:cs typeface="DM Sans"/>
              </a:rPr>
              <a:t>day</a:t>
            </a:r>
            <a:endParaRPr sz="1000">
              <a:latin typeface="DM Sans"/>
              <a:cs typeface="DM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915" y="6542344"/>
            <a:ext cx="1934210" cy="74739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700" b="1" spc="-10" dirty="0">
                <a:latin typeface="DM Sans SemiBold"/>
                <a:cs typeface="DM Sans SemiBold"/>
              </a:rPr>
              <a:t>Beverages</a:t>
            </a:r>
            <a:endParaRPr sz="1700">
              <a:latin typeface="DM Sans SemiBold"/>
              <a:cs typeface="DM Sans SemiBold"/>
            </a:endParaRPr>
          </a:p>
          <a:p>
            <a:pPr marL="150495" indent="-137795">
              <a:lnSpc>
                <a:spcPct val="100000"/>
              </a:lnSpc>
              <a:spcBef>
                <a:spcPts val="459"/>
              </a:spcBef>
              <a:buChar char="•"/>
              <a:tabLst>
                <a:tab pos="150495" algn="l"/>
              </a:tabLst>
            </a:pPr>
            <a:r>
              <a:rPr sz="1000" dirty="0">
                <a:latin typeface="DM Sans"/>
                <a:cs typeface="DM Sans"/>
              </a:rPr>
              <a:t>Prefer</a:t>
            </a:r>
            <a:r>
              <a:rPr sz="1000" spc="-4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Green</a:t>
            </a:r>
            <a:r>
              <a:rPr sz="1000" spc="-35" dirty="0">
                <a:latin typeface="DM Sans"/>
                <a:cs typeface="DM Sans"/>
              </a:rPr>
              <a:t> </a:t>
            </a:r>
            <a:r>
              <a:rPr sz="1000" spc="-25" dirty="0">
                <a:latin typeface="DM Sans"/>
                <a:cs typeface="DM Sans"/>
              </a:rPr>
              <a:t>Tea</a:t>
            </a:r>
            <a:endParaRPr sz="1000">
              <a:latin typeface="DM Sans"/>
              <a:cs typeface="DM Sans"/>
            </a:endParaRPr>
          </a:p>
          <a:p>
            <a:pPr marL="150495" indent="-137795">
              <a:lnSpc>
                <a:spcPct val="100000"/>
              </a:lnSpc>
              <a:buChar char="•"/>
              <a:tabLst>
                <a:tab pos="150495" algn="l"/>
              </a:tabLst>
            </a:pPr>
            <a:r>
              <a:rPr sz="1000" spc="-10" dirty="0">
                <a:latin typeface="DM Sans"/>
                <a:cs typeface="DM Sans"/>
              </a:rPr>
              <a:t>Water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intake-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1.5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to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2</a:t>
            </a:r>
            <a:r>
              <a:rPr sz="1000" spc="-20" dirty="0">
                <a:latin typeface="DM Sans"/>
                <a:cs typeface="DM Sans"/>
              </a:rPr>
              <a:t> </a:t>
            </a:r>
            <a:r>
              <a:rPr sz="1000" spc="-10" dirty="0">
                <a:latin typeface="DM Sans"/>
                <a:cs typeface="DM Sans"/>
              </a:rPr>
              <a:t>liter/day</a:t>
            </a:r>
            <a:endParaRPr sz="1000">
              <a:latin typeface="DM Sans"/>
              <a:cs typeface="DM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0915" y="8212564"/>
            <a:ext cx="3411854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91895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DM Sans SemiBold"/>
                <a:cs typeface="DM Sans SemiBold"/>
              </a:rPr>
              <a:t>OTHER</a:t>
            </a:r>
            <a:r>
              <a:rPr sz="1700" b="1" spc="320" dirty="0">
                <a:latin typeface="DM Sans SemiBold"/>
                <a:cs typeface="DM Sans SemiBold"/>
              </a:rPr>
              <a:t> </a:t>
            </a:r>
            <a:r>
              <a:rPr sz="1700" b="1" spc="-10" dirty="0">
                <a:latin typeface="DM Sans SemiBold"/>
                <a:cs typeface="DM Sans SemiBold"/>
              </a:rPr>
              <a:t>NUTRITIONAL RECOMMENDATIONS</a:t>
            </a:r>
            <a:endParaRPr sz="1700">
              <a:latin typeface="DM Sans SemiBold"/>
              <a:cs typeface="DM Sans SemiBold"/>
            </a:endParaRPr>
          </a:p>
          <a:p>
            <a:pPr marL="149225" marR="5080" indent="-136525">
              <a:lnSpc>
                <a:spcPct val="100000"/>
              </a:lnSpc>
              <a:spcBef>
                <a:spcPts val="459"/>
              </a:spcBef>
              <a:buChar char="•"/>
              <a:tabLst>
                <a:tab pos="152400" algn="l"/>
              </a:tabLst>
            </a:pPr>
            <a:r>
              <a:rPr sz="1000" b="0" dirty="0">
                <a:latin typeface="DM Sans Medium"/>
                <a:cs typeface="DM Sans Medium"/>
              </a:rPr>
              <a:t>Strongly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recommend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avoiding</a:t>
            </a:r>
            <a:r>
              <a:rPr sz="1000" b="0" spc="-1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outside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food,</a:t>
            </a:r>
            <a:r>
              <a:rPr sz="1000" b="0" spc="-20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especially 	</a:t>
            </a:r>
            <a:r>
              <a:rPr sz="1000" b="0" dirty="0">
                <a:latin typeface="DM Sans Medium"/>
                <a:cs typeface="DM Sans Medium"/>
              </a:rPr>
              <a:t>fried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foods-</a:t>
            </a:r>
            <a:r>
              <a:rPr sz="1000" b="0" spc="-30" dirty="0">
                <a:latin typeface="DM Sans Medium"/>
                <a:cs typeface="DM Sans Medium"/>
              </a:rPr>
              <a:t> </a:t>
            </a:r>
            <a:r>
              <a:rPr sz="1000" dirty="0">
                <a:latin typeface="DM Sans"/>
                <a:cs typeface="DM Sans"/>
              </a:rPr>
              <a:t>Can</a:t>
            </a:r>
            <a:r>
              <a:rPr sz="1000" spc="-30" dirty="0">
                <a:latin typeface="DM Sans"/>
                <a:cs typeface="DM Sans"/>
              </a:rPr>
              <a:t> </a:t>
            </a:r>
            <a:r>
              <a:rPr sz="1000" dirty="0">
                <a:latin typeface="DM Sans"/>
                <a:cs typeface="DM Sans"/>
              </a:rPr>
              <a:t>cause</a:t>
            </a:r>
            <a:r>
              <a:rPr sz="1000" spc="-30" dirty="0">
                <a:latin typeface="DM Sans"/>
                <a:cs typeface="DM Sans"/>
              </a:rPr>
              <a:t> </a:t>
            </a:r>
            <a:r>
              <a:rPr sz="1000" spc="-10" dirty="0">
                <a:latin typeface="DM Sans"/>
                <a:cs typeface="DM Sans"/>
              </a:rPr>
              <a:t>inﬂammation.</a:t>
            </a:r>
            <a:endParaRPr sz="1000">
              <a:latin typeface="DM Sans"/>
              <a:cs typeface="DM Sans"/>
            </a:endParaRPr>
          </a:p>
          <a:p>
            <a:pPr marL="149225" indent="-136525">
              <a:lnSpc>
                <a:spcPct val="100000"/>
              </a:lnSpc>
              <a:buChar char="•"/>
              <a:tabLst>
                <a:tab pos="149225" algn="l"/>
              </a:tabLst>
            </a:pPr>
            <a:r>
              <a:rPr sz="1000" b="0" spc="-10" dirty="0">
                <a:latin typeface="DM Sans Medium"/>
                <a:cs typeface="DM Sans Medium"/>
              </a:rPr>
              <a:t>Recommend </a:t>
            </a:r>
            <a:r>
              <a:rPr sz="1000" b="0" dirty="0">
                <a:latin typeface="DM Sans Medium"/>
                <a:cs typeface="DM Sans Medium"/>
              </a:rPr>
              <a:t>Vitamin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E,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dirty="0">
                <a:latin typeface="DM Sans Medium"/>
                <a:cs typeface="DM Sans Medium"/>
              </a:rPr>
              <a:t>B</a:t>
            </a:r>
            <a:r>
              <a:rPr sz="1000" b="0" spc="-10" dirty="0">
                <a:latin typeface="DM Sans Medium"/>
                <a:cs typeface="DM Sans Medium"/>
              </a:rPr>
              <a:t> complex</a:t>
            </a:r>
            <a:r>
              <a:rPr sz="1000" b="0" spc="-5" dirty="0">
                <a:latin typeface="DM Sans Medium"/>
                <a:cs typeface="DM Sans Medium"/>
              </a:rPr>
              <a:t> </a:t>
            </a:r>
            <a:r>
              <a:rPr sz="1000" b="0" spc="-10" dirty="0">
                <a:latin typeface="DM Sans Medium"/>
                <a:cs typeface="DM Sans Medium"/>
              </a:rPr>
              <a:t>supplementation.</a:t>
            </a:r>
            <a:endParaRPr sz="1000">
              <a:latin typeface="DM Sans Medium"/>
              <a:cs typeface="DM Sans Medium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59998" y="0"/>
            <a:ext cx="2900045" cy="9603105"/>
            <a:chOff x="4659998" y="0"/>
            <a:chExt cx="2900045" cy="960310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2180845"/>
              <a:ext cx="2188462" cy="14264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8613" y="2379383"/>
              <a:ext cx="1791982" cy="103099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58613" y="2379383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9998" y="3656078"/>
              <a:ext cx="2188462" cy="14295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8613" y="3855885"/>
              <a:ext cx="1791982" cy="10309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858613" y="3855872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5152646"/>
              <a:ext cx="2188462" cy="142646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8613" y="5351005"/>
              <a:ext cx="1791982" cy="103099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858613" y="535100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39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9998" y="6627878"/>
              <a:ext cx="2188462" cy="14295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8613" y="6827494"/>
              <a:ext cx="1791982" cy="103099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858613" y="6827494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998" y="8176262"/>
              <a:ext cx="2188462" cy="142646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8613" y="8374875"/>
              <a:ext cx="1791982" cy="10309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858613" y="8374875"/>
              <a:ext cx="1791970" cy="1031240"/>
            </a:xfrm>
            <a:custGeom>
              <a:avLst/>
              <a:gdLst/>
              <a:ahLst/>
              <a:cxnLst/>
              <a:rect l="l" t="t" r="r" b="b"/>
              <a:pathLst>
                <a:path w="1791970" h="1031240">
                  <a:moveTo>
                    <a:pt x="1791970" y="1030998"/>
                  </a:moveTo>
                  <a:lnTo>
                    <a:pt x="0" y="1030998"/>
                  </a:lnTo>
                  <a:lnTo>
                    <a:pt x="0" y="0"/>
                  </a:lnTo>
                  <a:lnTo>
                    <a:pt x="1791970" y="0"/>
                  </a:lnTo>
                  <a:lnTo>
                    <a:pt x="1791970" y="10309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17972" y="0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38" y="0"/>
                  </a:moveTo>
                  <a:lnTo>
                    <a:pt x="0" y="0"/>
                  </a:lnTo>
                  <a:lnTo>
                    <a:pt x="738147" y="2102886"/>
                  </a:lnTo>
                  <a:lnTo>
                    <a:pt x="742020" y="2102886"/>
                  </a:lnTo>
                  <a:lnTo>
                    <a:pt x="742020" y="1259920"/>
                  </a:lnTo>
                  <a:lnTo>
                    <a:pt x="301738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E85C5F4-7B15-2CD1-958B-A28606BC78AD}"/>
              </a:ext>
            </a:extLst>
          </p:cNvPr>
          <p:cNvSpPr txBox="1"/>
          <p:nvPr/>
        </p:nvSpPr>
        <p:spPr>
          <a:xfrm>
            <a:off x="374848" y="1500698"/>
            <a:ext cx="6708140" cy="70038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APPENDIX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850" b="1" spc="5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Test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7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description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4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&amp;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Methodology</a:t>
            </a:r>
            <a:endParaRPr lang="en-US" sz="2850" b="1" spc="-10" dirty="0">
              <a:solidFill>
                <a:srgbClr val="262261"/>
              </a:solidFill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z="2850" dirty="0">
              <a:latin typeface="Bitter" pitchFamily="2" charset="0"/>
              <a:cs typeface="Book Antiqua"/>
            </a:endParaRPr>
          </a:p>
          <a:p>
            <a:pPr marL="96520" marR="5080" algn="just">
              <a:spcBef>
                <a:spcPts val="595"/>
              </a:spcBef>
            </a:pPr>
            <a:r>
              <a:rPr lang="en-US" sz="1100" b="0" spc="-10" dirty="0">
                <a:latin typeface="DM Sans Medium"/>
                <a:cs typeface="DM Sans Medium"/>
              </a:rPr>
              <a:t>Variants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associated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reported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clinical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condition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are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analyzed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by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Whole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Exome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Sequencing </a:t>
            </a:r>
            <a:r>
              <a:rPr lang="en-US" sz="1100" b="0" dirty="0">
                <a:latin typeface="DM Sans Medium"/>
                <a:cs typeface="DM Sans Medium"/>
              </a:rPr>
              <a:t>(WES)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Next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Generation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(NGS)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analyzer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–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Illumina’s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NovaSeq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6000.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DNA </a:t>
            </a:r>
            <a:r>
              <a:rPr lang="en-US" sz="1100" b="0" dirty="0">
                <a:latin typeface="DM Sans Medium"/>
                <a:cs typeface="DM Sans Medium"/>
              </a:rPr>
              <a:t>libraries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were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prepared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Roche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KAPA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hyper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Exome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sequenced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to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mean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depth</a:t>
            </a:r>
            <a:r>
              <a:rPr lang="en-US" sz="1100" b="0" spc="-35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of </a:t>
            </a:r>
            <a:r>
              <a:rPr lang="en-US" sz="1100" b="0" spc="-10" dirty="0">
                <a:latin typeface="DM Sans Medium"/>
                <a:cs typeface="DM Sans Medium"/>
              </a:rPr>
              <a:t>&gt;80-</a:t>
            </a:r>
            <a:r>
              <a:rPr lang="en-US" sz="1100" b="0" dirty="0">
                <a:latin typeface="DM Sans Medium"/>
                <a:cs typeface="DM Sans Medium"/>
              </a:rPr>
              <a:t>100x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coverage.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works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on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principle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probe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hybridization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DNA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probes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of </a:t>
            </a:r>
            <a:r>
              <a:rPr lang="en-US" sz="1100" b="0" dirty="0">
                <a:latin typeface="DM Sans Medium"/>
                <a:cs typeface="DM Sans Medium"/>
              </a:rPr>
              <a:t>around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120mer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length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providing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high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speciﬁc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interactions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target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DNA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molecules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along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with</a:t>
            </a:r>
            <a:r>
              <a:rPr lang="en-US" sz="1100" b="0" dirty="0">
                <a:latin typeface="DM Sans Medium"/>
                <a:cs typeface="DM Sans Medium"/>
              </a:rPr>
              <a:t>-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dual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molecular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barcodes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dual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sample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indexing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library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preparation.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usage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these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dual </a:t>
            </a:r>
            <a:r>
              <a:rPr lang="en-US" sz="1100" b="0" dirty="0">
                <a:latin typeface="DM Sans Medium"/>
                <a:cs typeface="DM Sans Medium"/>
              </a:rPr>
              <a:t>molecular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barcodes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reduces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eliminates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index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hopping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false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positives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thus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making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it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20" dirty="0">
                <a:latin typeface="DM Sans Medium"/>
                <a:cs typeface="DM Sans Medium"/>
              </a:rPr>
              <a:t>more </a:t>
            </a:r>
            <a:r>
              <a:rPr lang="en-US" sz="1100" b="0" dirty="0">
                <a:latin typeface="DM Sans Medium"/>
                <a:cs typeface="DM Sans Medium"/>
              </a:rPr>
              <a:t>reliable.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The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NGS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test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performed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&gt;95%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coverage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at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higher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depth.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Recommended</a:t>
            </a:r>
            <a:r>
              <a:rPr lang="en-US" sz="1100" b="0" spc="-20" dirty="0">
                <a:latin typeface="DM Sans Medium"/>
                <a:cs typeface="DM Sans Medium"/>
              </a:rPr>
              <a:t> read </a:t>
            </a:r>
            <a:r>
              <a:rPr lang="en-US" sz="1100" b="0" dirty="0">
                <a:latin typeface="DM Sans Medium"/>
                <a:cs typeface="DM Sans Medium"/>
              </a:rPr>
              <a:t>length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2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x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150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bps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WES</a:t>
            </a:r>
            <a:r>
              <a:rPr lang="en-US" sz="1100" b="0" spc="-2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panel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sequencing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paired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end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reads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are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analysis.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Huge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quantities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of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NGS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based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omics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data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 err="1">
                <a:latin typeface="DM Sans Medium"/>
                <a:cs typeface="DM Sans Medium"/>
              </a:rPr>
              <a:t>concised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better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clinical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guidance.</a:t>
            </a:r>
            <a:r>
              <a:rPr lang="en-US" sz="1100" b="0" spc="235" dirty="0">
                <a:latin typeface="DM Sans Medium"/>
                <a:cs typeface="DM Sans Medium"/>
              </a:rPr>
              <a:t> </a:t>
            </a:r>
            <a:r>
              <a:rPr lang="en-US" sz="1100" b="0" spc="-25" dirty="0">
                <a:latin typeface="DM Sans Medium"/>
                <a:cs typeface="DM Sans Medium"/>
              </a:rPr>
              <a:t>The </a:t>
            </a:r>
            <a:r>
              <a:rPr lang="en-US" sz="1100" b="0" dirty="0">
                <a:latin typeface="DM Sans Medium"/>
                <a:cs typeface="DM Sans Medium"/>
              </a:rPr>
              <a:t>raw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data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with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Q30≥80%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is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considered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analysis,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checked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for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quality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by</a:t>
            </a:r>
            <a:r>
              <a:rPr lang="en-US" sz="1100" b="0" spc="-30" dirty="0">
                <a:latin typeface="DM Sans Medium"/>
                <a:cs typeface="DM Sans Medium"/>
              </a:rPr>
              <a:t> </a:t>
            </a:r>
            <a:r>
              <a:rPr lang="en-US" sz="1100" b="0" spc="-10" dirty="0" err="1">
                <a:latin typeface="DM Sans Medium"/>
                <a:cs typeface="DM Sans Medium"/>
              </a:rPr>
              <a:t>fastQC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and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aligned</a:t>
            </a:r>
            <a:r>
              <a:rPr lang="en-US" sz="1100" b="0" spc="-25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to</a:t>
            </a:r>
            <a:r>
              <a:rPr lang="en-US" sz="1100" b="0" spc="-25" dirty="0">
                <a:latin typeface="DM Sans Medium"/>
                <a:cs typeface="DM Sans Medium"/>
              </a:rPr>
              <a:t> the </a:t>
            </a:r>
            <a:r>
              <a:rPr lang="en-US" sz="1100" b="0" dirty="0">
                <a:latin typeface="DM Sans Medium"/>
                <a:cs typeface="DM Sans Medium"/>
              </a:rPr>
              <a:t>human</a:t>
            </a:r>
            <a:r>
              <a:rPr lang="en-US" sz="1100" b="0" spc="-4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reference</a:t>
            </a:r>
            <a:r>
              <a:rPr lang="en-US" sz="1100" b="0" spc="-40" dirty="0">
                <a:latin typeface="DM Sans Medium"/>
                <a:cs typeface="DM Sans Medium"/>
              </a:rPr>
              <a:t> </a:t>
            </a:r>
            <a:r>
              <a:rPr lang="en-US" sz="1100" b="0" dirty="0">
                <a:latin typeface="DM Sans Medium"/>
                <a:cs typeface="DM Sans Medium"/>
              </a:rPr>
              <a:t>genome</a:t>
            </a:r>
            <a:r>
              <a:rPr lang="en-US" sz="1100" b="0" spc="-45" dirty="0">
                <a:latin typeface="DM Sans Medium"/>
                <a:cs typeface="DM Sans Medium"/>
              </a:rPr>
              <a:t> </a:t>
            </a:r>
            <a:r>
              <a:rPr lang="en-US" sz="1100" b="0" spc="-10" dirty="0">
                <a:latin typeface="DM Sans Medium"/>
                <a:cs typeface="DM Sans Medium"/>
              </a:rPr>
              <a:t>GRCh38.</a:t>
            </a:r>
            <a:endParaRPr lang="en-US" sz="1100" dirty="0">
              <a:latin typeface="DM Sans Medium"/>
              <a:cs typeface="DM Sans Medium"/>
            </a:endParaRPr>
          </a:p>
          <a:p>
            <a:pPr marL="96520" marR="5080" algn="just">
              <a:lnSpc>
                <a:spcPct val="100000"/>
              </a:lnSpc>
              <a:spcBef>
                <a:spcPts val="595"/>
              </a:spcBef>
            </a:pPr>
            <a:r>
              <a:rPr sz="1100" b="0" spc="-10" dirty="0">
                <a:latin typeface="DM Sans Medium"/>
                <a:cs typeface="DM Sans Medium"/>
              </a:rPr>
              <a:t>Variant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identiﬁcation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interpretation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critical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steps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making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genetic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diagnosis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and </a:t>
            </a:r>
            <a:r>
              <a:rPr sz="1100" b="0" dirty="0">
                <a:latin typeface="DM Sans Medium"/>
                <a:cs typeface="DM Sans Medium"/>
              </a:rPr>
              <a:t>personalized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medicine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20" dirty="0">
                <a:latin typeface="DM Sans Medium"/>
                <a:cs typeface="DM Sans Medium"/>
              </a:rPr>
              <a:t>reality.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GATK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guidelines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for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identiﬁcation.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variants </a:t>
            </a:r>
            <a:r>
              <a:rPr sz="1100" b="0" dirty="0">
                <a:latin typeface="DM Sans Medium"/>
                <a:cs typeface="DM Sans Medium"/>
              </a:rPr>
              <a:t>were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ﬁltered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using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in-</a:t>
            </a:r>
            <a:r>
              <a:rPr sz="1100" b="0" dirty="0">
                <a:latin typeface="DM Sans Medium"/>
                <a:cs typeface="DM Sans Medium"/>
              </a:rPr>
              <a:t>house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commercial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analysis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workﬂows.</a:t>
            </a:r>
            <a:r>
              <a:rPr sz="1100" b="0" spc="2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Interpretation</a:t>
            </a:r>
            <a:r>
              <a:rPr sz="1100" b="0" spc="50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sequence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strictly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adheres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latest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ACMG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guidelines.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assessment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the</a:t>
            </a:r>
            <a:r>
              <a:rPr sz="1100" b="0" spc="50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classiﬁcation,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GenepoweRx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considers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information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evidence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that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includes,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but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is</a:t>
            </a:r>
            <a:r>
              <a:rPr sz="1100" b="0" spc="-25" dirty="0">
                <a:latin typeface="DM Sans Medium"/>
                <a:cs typeface="DM Sans Medium"/>
              </a:rPr>
              <a:t> not </a:t>
            </a:r>
            <a:r>
              <a:rPr sz="1100" b="0" dirty="0">
                <a:latin typeface="DM Sans Medium"/>
                <a:cs typeface="DM Sans Medium"/>
              </a:rPr>
              <a:t>limited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following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5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signiﬁcant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parameters.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functional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causing</a:t>
            </a:r>
            <a:r>
              <a:rPr sz="1100" b="0" spc="-25" dirty="0">
                <a:latin typeface="DM Sans Medium"/>
                <a:cs typeface="DM Sans Medium"/>
              </a:rPr>
              <a:t> the </a:t>
            </a:r>
            <a:r>
              <a:rPr sz="1100" b="0" dirty="0">
                <a:latin typeface="DM Sans Medium"/>
                <a:cs typeface="DM Sans Medium"/>
              </a:rPr>
              <a:t>disease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phenotype,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functional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variation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product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based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silico,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vitro,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and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vivo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studies,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variant-</a:t>
            </a:r>
            <a:r>
              <a:rPr sz="1100" b="0" dirty="0">
                <a:latin typeface="DM Sans Medium"/>
                <a:cs typeface="DM Sans Medium"/>
              </a:rPr>
              <a:t>disease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association,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prevalence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signiﬁcance.</a:t>
            </a:r>
            <a:r>
              <a:rPr sz="1100" b="0" spc="229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This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includes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comparison </a:t>
            </a:r>
            <a:r>
              <a:rPr sz="1100" b="0" dirty="0">
                <a:latin typeface="DM Sans Medium"/>
                <a:cs typeface="DM Sans Medium"/>
              </a:rPr>
              <a:t>against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gnomAD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population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catalog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variants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123,136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exomes,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4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1000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Project Consortium’s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publication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2,500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genomes,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NCBI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ClinVar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database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clinical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assertions</a:t>
            </a:r>
            <a:r>
              <a:rPr sz="1100" b="0" spc="-25" dirty="0">
                <a:latin typeface="DM Sans Medium"/>
                <a:cs typeface="DM Sans Medium"/>
              </a:rPr>
              <a:t> on </a:t>
            </a:r>
            <a:r>
              <a:rPr sz="1100" b="0" spc="-10" dirty="0">
                <a:latin typeface="DM Sans Medium"/>
                <a:cs typeface="DM Sans Medium"/>
              </a:rPr>
              <a:t>variant’s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pathogenicity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multiple</a:t>
            </a:r>
            <a:r>
              <a:rPr sz="1100" b="0" spc="-1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lines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computational </a:t>
            </a:r>
            <a:r>
              <a:rPr sz="1100" b="0" dirty="0">
                <a:latin typeface="DM Sans Medium"/>
                <a:cs typeface="DM Sans Medium"/>
              </a:rPr>
              <a:t>evidence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conservation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functional </a:t>
            </a:r>
            <a:r>
              <a:rPr sz="1100" b="0" dirty="0">
                <a:latin typeface="DM Sans Medium"/>
                <a:cs typeface="DM Sans Medium"/>
              </a:rPr>
              <a:t>impact.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test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results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then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carefully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reviewed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manually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curated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our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team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highly </a:t>
            </a:r>
            <a:r>
              <a:rPr sz="1100" b="0" dirty="0">
                <a:latin typeface="DM Sans Medium"/>
                <a:cs typeface="DM Sans Medium"/>
              </a:rPr>
              <a:t>trained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experienced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analysts.</a:t>
            </a:r>
            <a:endParaRPr sz="1100" dirty="0">
              <a:latin typeface="DM Sans Medium"/>
              <a:cs typeface="DM Sans Medium"/>
            </a:endParaRPr>
          </a:p>
          <a:p>
            <a:pPr marL="96520" algn="just">
              <a:lnSpc>
                <a:spcPct val="100000"/>
              </a:lnSpc>
              <a:spcBef>
                <a:spcPts val="800"/>
              </a:spcBef>
            </a:pPr>
            <a:r>
              <a:rPr sz="1100" b="1" spc="-10" dirty="0">
                <a:latin typeface="DM Sans SemiBold"/>
                <a:cs typeface="DM Sans SemiBold"/>
              </a:rPr>
              <a:t>Variant</a:t>
            </a:r>
            <a:r>
              <a:rPr sz="1100" b="1" spc="-20" dirty="0">
                <a:latin typeface="DM Sans SemiBold"/>
                <a:cs typeface="DM Sans SemiBold"/>
              </a:rPr>
              <a:t> </a:t>
            </a:r>
            <a:r>
              <a:rPr sz="1100" b="1" dirty="0">
                <a:latin typeface="DM Sans SemiBold"/>
                <a:cs typeface="DM Sans SemiBold"/>
              </a:rPr>
              <a:t>Assessment</a:t>
            </a:r>
            <a:r>
              <a:rPr sz="1100" b="1" spc="-15" dirty="0">
                <a:latin typeface="DM Sans SemiBold"/>
                <a:cs typeface="DM Sans SemiBold"/>
              </a:rPr>
              <a:t> </a:t>
            </a:r>
            <a:r>
              <a:rPr sz="1100" b="1" spc="-10" dirty="0">
                <a:latin typeface="DM Sans SemiBold"/>
                <a:cs typeface="DM Sans SemiBold"/>
              </a:rPr>
              <a:t>Process</a:t>
            </a:r>
            <a:endParaRPr sz="1100" dirty="0">
              <a:latin typeface="DM Sans SemiBold"/>
              <a:cs typeface="DM Sans SemiBold"/>
            </a:endParaRPr>
          </a:p>
          <a:p>
            <a:pPr marL="96520" marR="49530" algn="just">
              <a:lnSpc>
                <a:spcPct val="100000"/>
              </a:lnSpc>
            </a:pP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following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databases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algorithms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are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and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evaluate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impact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variant </a:t>
            </a:r>
            <a:r>
              <a:rPr sz="1100" b="0" dirty="0">
                <a:latin typeface="DM Sans Medium"/>
                <a:cs typeface="DM Sans Medium"/>
              </a:rPr>
              <a:t>in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context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of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human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disease: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1000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genomes,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gnomAD,</a:t>
            </a:r>
            <a:r>
              <a:rPr sz="1100" b="0" spc="-20" dirty="0">
                <a:latin typeface="DM Sans Medium"/>
                <a:cs typeface="DM Sans Medium"/>
              </a:rPr>
              <a:t> ClinVar,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OMIM,</a:t>
            </a:r>
            <a:r>
              <a:rPr sz="1100" b="0" spc="-20" dirty="0">
                <a:latin typeface="DM Sans Medium"/>
                <a:cs typeface="DM Sans Medium"/>
              </a:rPr>
              <a:t> dbSNP, </a:t>
            </a:r>
            <a:r>
              <a:rPr sz="1100" b="0" dirty="0">
                <a:latin typeface="DM Sans Medium"/>
                <a:cs typeface="DM Sans Medium"/>
              </a:rPr>
              <a:t>NCIB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RefSeq </a:t>
            </a:r>
            <a:r>
              <a:rPr sz="1100" b="0" dirty="0">
                <a:latin typeface="DM Sans Medium"/>
                <a:cs typeface="DM Sans Medium"/>
              </a:rPr>
              <a:t>Genes,</a:t>
            </a:r>
            <a:r>
              <a:rPr sz="1100" b="0" spc="-10" dirty="0">
                <a:latin typeface="DM Sans Medium"/>
                <a:cs typeface="DM Sans Medium"/>
              </a:rPr>
              <a:t> ExAC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Gene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Constraints,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VS-</a:t>
            </a:r>
            <a:r>
              <a:rPr sz="1100" b="0" spc="-20" dirty="0">
                <a:latin typeface="DM Sans Medium"/>
                <a:cs typeface="DM Sans Medium"/>
              </a:rPr>
              <a:t>SIFT,</a:t>
            </a:r>
            <a:r>
              <a:rPr sz="1100" b="0" spc="-10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VS-</a:t>
            </a:r>
            <a:r>
              <a:rPr sz="1100" b="0" spc="-10" dirty="0">
                <a:latin typeface="DM Sans Medium"/>
                <a:cs typeface="DM Sans Medium"/>
              </a:rPr>
              <a:t>PolyPhen2,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20" dirty="0">
                <a:latin typeface="DM Sans Medium"/>
                <a:cs typeface="DM Sans Medium"/>
              </a:rPr>
              <a:t>PhyloP,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GERP++,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GeneSplicer,</a:t>
            </a:r>
            <a:r>
              <a:rPr sz="1100" b="0" spc="-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MaxEntScan, </a:t>
            </a:r>
            <a:r>
              <a:rPr sz="1100" b="0" dirty="0">
                <a:latin typeface="DM Sans Medium"/>
                <a:cs typeface="DM Sans Medium"/>
              </a:rPr>
              <a:t>NNSplice,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PWM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Splice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Predictor.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Analysis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was</a:t>
            </a:r>
            <a:r>
              <a:rPr sz="1100" b="0" spc="-3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reported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using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HGVS</a:t>
            </a:r>
            <a:r>
              <a:rPr sz="1100" b="0" spc="-3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nomenclature </a:t>
            </a:r>
            <a:r>
              <a:rPr sz="1100" b="0" spc="-10" dirty="0">
                <a:latin typeface="DM Sans Medium"/>
                <a:cs typeface="DM Sans Medium"/>
                <a:hlinkClick r:id="rId2"/>
              </a:rPr>
              <a:t>(www.hgvs.org/mutnomen)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as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implemented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VarSeq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transcript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annotation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algorithm.</a:t>
            </a:r>
            <a:r>
              <a:rPr sz="1100" b="0" spc="-15" dirty="0">
                <a:latin typeface="DM Sans Medium"/>
                <a:cs typeface="DM Sans Medium"/>
              </a:rPr>
              <a:t> </a:t>
            </a:r>
            <a:r>
              <a:rPr sz="1100" b="0" spc="-25" dirty="0">
                <a:latin typeface="DM Sans Medium"/>
                <a:cs typeface="DM Sans Medium"/>
              </a:rPr>
              <a:t>The </a:t>
            </a:r>
            <a:r>
              <a:rPr sz="1100" b="0" spc="-10" dirty="0">
                <a:latin typeface="DM Sans Medium"/>
                <a:cs typeface="DM Sans Medium"/>
              </a:rPr>
              <a:t>reported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transcript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matches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that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used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most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frequently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by</a:t>
            </a:r>
            <a:r>
              <a:rPr sz="1100" b="0" spc="-25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the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clinical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labs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submitting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dirty="0">
                <a:latin typeface="DM Sans Medium"/>
                <a:cs typeface="DM Sans Medium"/>
              </a:rPr>
              <a:t>to</a:t>
            </a:r>
            <a:r>
              <a:rPr sz="1100" b="0" spc="-20" dirty="0">
                <a:latin typeface="DM Sans Medium"/>
                <a:cs typeface="DM Sans Medium"/>
              </a:rPr>
              <a:t> </a:t>
            </a:r>
            <a:r>
              <a:rPr sz="1100" b="0" spc="-10" dirty="0">
                <a:latin typeface="DM Sans Medium"/>
                <a:cs typeface="DM Sans Medium"/>
              </a:rPr>
              <a:t>ClinVar.</a:t>
            </a:r>
            <a:endParaRPr sz="1100" dirty="0">
              <a:latin typeface="DM Sans Medium"/>
              <a:cs typeface="DM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314" y="2052108"/>
            <a:ext cx="6617970" cy="472503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39"/>
              </a:spcBef>
              <a:buAutoNum type="arabicPeriod"/>
              <a:tabLst>
                <a:tab pos="240665" algn="l"/>
              </a:tabLst>
            </a:pP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methods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applied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K&amp;H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expected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highly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accurate.</a:t>
            </a:r>
            <a:endParaRPr sz="800" dirty="0">
              <a:latin typeface="DM Sans Medium"/>
              <a:cs typeface="DM Sans Medium"/>
            </a:endParaRPr>
          </a:p>
          <a:p>
            <a:pPr marL="241300" marR="83820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Normal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ﬁndings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rule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diagnosis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disorder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since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10" dirty="0">
                <a:latin typeface="DM Sans Medium"/>
                <a:cs typeface="DM Sans Medium"/>
              </a:rPr>
              <a:t> abnormalities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0" dirty="0">
                <a:latin typeface="DM Sans Medium"/>
                <a:cs typeface="DM Sans Medium"/>
              </a:rPr>
              <a:t> undetectable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0" dirty="0">
                <a:latin typeface="DM Sans Medium"/>
                <a:cs typeface="DM Sans Medium"/>
              </a:rPr>
              <a:t>this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test.</a:t>
            </a:r>
            <a:endParaRPr sz="800" dirty="0">
              <a:latin typeface="DM Sans Medium"/>
              <a:cs typeface="DM Sans Medium"/>
            </a:endParaRPr>
          </a:p>
          <a:p>
            <a:pPr marL="241300" marR="5080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cannot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reliably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detect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mosaicism.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have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inherent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sequence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properties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(for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example: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repeat,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homology,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or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pseudogene </a:t>
            </a:r>
            <a:r>
              <a:rPr sz="800" b="0" dirty="0">
                <a:latin typeface="DM Sans Medium"/>
                <a:cs typeface="DM Sans Medium"/>
              </a:rPr>
              <a:t>regions,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high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GC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content,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rare</a:t>
            </a:r>
            <a:r>
              <a:rPr sz="800" b="0" spc="-10" dirty="0">
                <a:latin typeface="DM Sans Medium"/>
                <a:cs typeface="DM Sans Medium"/>
              </a:rPr>
              <a:t> polymorphisms)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result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0" dirty="0">
                <a:latin typeface="DM Sans Medium"/>
                <a:cs typeface="DM Sans Medium"/>
              </a:rPr>
              <a:t> suboptimal </a:t>
            </a:r>
            <a:r>
              <a:rPr sz="800" b="0" dirty="0">
                <a:latin typeface="DM Sans Medium"/>
                <a:cs typeface="DM Sans Medium"/>
              </a:rPr>
              <a:t>data,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variants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those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regions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not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reliably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identiﬁed.</a:t>
            </a:r>
            <a:endParaRPr sz="800" dirty="0">
              <a:latin typeface="DM Sans Medium"/>
              <a:cs typeface="DM Sans Medium"/>
            </a:endParaRPr>
          </a:p>
          <a:p>
            <a:pPr marL="236854" marR="178435" indent="-224154" algn="just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 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usefulness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 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information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provided</a:t>
            </a:r>
            <a:r>
              <a:rPr sz="800" b="0" dirty="0">
                <a:latin typeface="DM Sans Medium"/>
                <a:cs typeface="DM Sans Medium"/>
              </a:rPr>
              <a:t> in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 shall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 </a:t>
            </a:r>
            <a:r>
              <a:rPr sz="800" b="0" spc="-10" dirty="0">
                <a:latin typeface="DM Sans Medium"/>
                <a:cs typeface="DM Sans Medium"/>
              </a:rPr>
              <a:t>warranty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hold any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liability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 </a:t>
            </a:r>
            <a:r>
              <a:rPr sz="800" b="0" spc="-10" dirty="0">
                <a:latin typeface="DM Sans Medium"/>
                <a:cs typeface="DM Sans Medium"/>
              </a:rPr>
              <a:t>responsibility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for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direct,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indirect,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incidental,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consequential </a:t>
            </a:r>
            <a:r>
              <a:rPr sz="800" b="0" dirty="0">
                <a:latin typeface="DM Sans Medium"/>
                <a:cs typeface="DM Sans Medium"/>
              </a:rPr>
              <a:t>indemnities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arising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inability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information.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doesn’t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hold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claims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for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medico-legal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reasons</a:t>
            </a:r>
            <a:r>
              <a:rPr sz="800" b="0" spc="-2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also.</a:t>
            </a:r>
            <a:endParaRPr sz="800" dirty="0">
              <a:latin typeface="DM Sans Medium"/>
              <a:cs typeface="DM Sans Medium"/>
            </a:endParaRPr>
          </a:p>
          <a:p>
            <a:pPr marL="241300" marR="26034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</a:t>
            </a:r>
            <a:r>
              <a:rPr sz="800" b="0" spc="-10" dirty="0">
                <a:latin typeface="DM Sans Medium"/>
                <a:cs typeface="DM Sans Medium"/>
              </a:rPr>
              <a:t> makes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promises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guarantees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10" dirty="0">
                <a:latin typeface="DM Sans Medium"/>
                <a:cs typeface="DM Sans Medium"/>
              </a:rPr>
              <a:t> condition/s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would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develop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anytime. </a:t>
            </a:r>
            <a:r>
              <a:rPr sz="800" b="0" dirty="0">
                <a:latin typeface="DM Sans Medium"/>
                <a:cs typeface="DM Sans Medium"/>
              </a:rPr>
              <a:t>Other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genetic,</a:t>
            </a:r>
            <a:r>
              <a:rPr sz="800" b="0" spc="-10" dirty="0">
                <a:latin typeface="DM Sans Medium"/>
                <a:cs typeface="DM Sans Medium"/>
              </a:rPr>
              <a:t> environmental,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clinical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factors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might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inﬂuence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patients’</a:t>
            </a:r>
            <a:r>
              <a:rPr sz="800" b="0" spc="-10" dirty="0">
                <a:latin typeface="DM Sans Medium"/>
                <a:cs typeface="DM Sans Medium"/>
              </a:rPr>
              <a:t> phenotypic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response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condition.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Normal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ﬁndings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rule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out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diagnosis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disorder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since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some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genetic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abnormalities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undetectable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test.</a:t>
            </a:r>
            <a:endParaRPr sz="800" dirty="0">
              <a:latin typeface="DM Sans Medium"/>
              <a:cs typeface="DM Sans Medium"/>
            </a:endParaRPr>
          </a:p>
          <a:p>
            <a:pPr marL="241300" marR="5143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negative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results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also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occur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setting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suboptimal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DNA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quality.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chance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positive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false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negative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result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due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laboratory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errors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incurred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during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phase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testing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cannot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completely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excluded.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mutations</a:t>
            </a:r>
            <a:r>
              <a:rPr sz="800" b="0" spc="-2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validated/reﬂex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tested.</a:t>
            </a:r>
            <a:endParaRPr sz="800" dirty="0">
              <a:latin typeface="DM Sans Medium"/>
              <a:cs typeface="DM Sans Medium"/>
            </a:endParaRPr>
          </a:p>
          <a:p>
            <a:pPr marL="241300" marR="4508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spc="-10" dirty="0">
                <a:latin typeface="DM Sans Medium"/>
                <a:cs typeface="DM Sans Medium"/>
              </a:rPr>
              <a:t>Interpretations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made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assumption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any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information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provided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family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relationships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accurate.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Consultation</a:t>
            </a:r>
            <a:r>
              <a:rPr sz="800" b="0" spc="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with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50" dirty="0">
                <a:latin typeface="DM Sans Medium"/>
                <a:cs typeface="DM Sans Medium"/>
              </a:rPr>
              <a:t>a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genetics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professional</a:t>
            </a:r>
            <a:r>
              <a:rPr sz="800" b="0" dirty="0">
                <a:latin typeface="DM Sans Medium"/>
                <a:cs typeface="DM Sans Medium"/>
              </a:rPr>
              <a:t> is </a:t>
            </a:r>
            <a:r>
              <a:rPr sz="800" b="0" spc="-10" dirty="0">
                <a:latin typeface="DM Sans Medium"/>
                <a:cs typeface="DM Sans Medium"/>
              </a:rPr>
              <a:t>recommended</a:t>
            </a:r>
            <a:r>
              <a:rPr sz="800" b="0" dirty="0">
                <a:latin typeface="DM Sans Medium"/>
                <a:cs typeface="DM Sans Medium"/>
              </a:rPr>
              <a:t> for better </a:t>
            </a:r>
            <a:r>
              <a:rPr sz="800" b="0" spc="-10" dirty="0">
                <a:latin typeface="DM Sans Medium"/>
                <a:cs typeface="DM Sans Medium"/>
              </a:rPr>
              <a:t>interpretation</a:t>
            </a:r>
            <a:r>
              <a:rPr sz="800" b="0" dirty="0">
                <a:latin typeface="DM Sans Medium"/>
                <a:cs typeface="DM Sans Medium"/>
              </a:rPr>
              <a:t> of results.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Interpretation</a:t>
            </a:r>
            <a:r>
              <a:rPr sz="800" b="0" dirty="0">
                <a:latin typeface="DM Sans Medium"/>
                <a:cs typeface="DM Sans Medium"/>
              </a:rPr>
              <a:t> of this result should be done in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context of </a:t>
            </a:r>
            <a:r>
              <a:rPr sz="800" b="0" spc="-50" dirty="0">
                <a:latin typeface="DM Sans Medium"/>
                <a:cs typeface="DM Sans Medium"/>
              </a:rPr>
              <a:t>a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patient’s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medical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record,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family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history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biochemical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proﬁle.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Please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interpretation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classiﬁcation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variants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here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may</a:t>
            </a:r>
            <a:r>
              <a:rPr sz="800" b="0" spc="-3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change</a:t>
            </a:r>
            <a:r>
              <a:rPr sz="800" b="0" spc="-3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overtime.</a:t>
            </a:r>
            <a:endParaRPr sz="800" dirty="0">
              <a:latin typeface="DM Sans Medium"/>
              <a:cs typeface="DM Sans Medium"/>
            </a:endParaRPr>
          </a:p>
          <a:p>
            <a:pPr marL="241300" marR="238125" indent="-228600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Collection,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processing,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storage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retention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anonymized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data,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sample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collected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related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anonymized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reports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from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 </a:t>
            </a:r>
            <a:r>
              <a:rPr sz="800" b="0" spc="-10" dirty="0">
                <a:latin typeface="DM Sans Medium"/>
                <a:cs typeface="DM Sans Medium"/>
              </a:rPr>
              <a:t>tests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conducted</a:t>
            </a:r>
            <a:r>
              <a:rPr sz="800" b="0" dirty="0">
                <a:latin typeface="DM Sans Medium"/>
                <a:cs typeface="DM Sans Medium"/>
              </a:rPr>
              <a:t> for ongoing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developments,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educational,</a:t>
            </a:r>
            <a:r>
              <a:rPr sz="800" b="0" dirty="0">
                <a:latin typeface="DM Sans Medium"/>
                <a:cs typeface="DM Sans Medium"/>
              </a:rPr>
              <a:t> scientiﬁc </a:t>
            </a:r>
            <a:r>
              <a:rPr sz="800" b="0" spc="-10" dirty="0">
                <a:latin typeface="DM Sans Medium"/>
                <a:cs typeface="DM Sans Medium"/>
              </a:rPr>
              <a:t>research</a:t>
            </a:r>
            <a:r>
              <a:rPr sz="800" b="0" dirty="0">
                <a:latin typeface="DM Sans Medium"/>
                <a:cs typeface="DM Sans Medium"/>
              </a:rPr>
              <a:t> and/or other </a:t>
            </a:r>
            <a:r>
              <a:rPr sz="800" b="0" spc="-10" dirty="0">
                <a:latin typeface="DM Sans Medium"/>
                <a:cs typeface="DM Sans Medium"/>
              </a:rPr>
              <a:t>related</a:t>
            </a:r>
            <a:r>
              <a:rPr sz="800" b="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activities.</a:t>
            </a:r>
            <a:endParaRPr sz="800" dirty="0">
              <a:latin typeface="DM Sans Medium"/>
              <a:cs typeface="DM Sans Medium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40665" algn="l"/>
              </a:tabLst>
            </a:pPr>
            <a:r>
              <a:rPr sz="800" b="0" spc="-10" dirty="0">
                <a:latin typeface="DM Sans Medium"/>
                <a:cs typeface="DM Sans Medium"/>
              </a:rPr>
              <a:t>Reﬂex testing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0" dirty="0">
                <a:latin typeface="DM Sans Medium"/>
                <a:cs typeface="DM Sans Medium"/>
              </a:rPr>
              <a:t>MLPA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multiplex </a:t>
            </a:r>
            <a:r>
              <a:rPr sz="800" b="0" dirty="0">
                <a:latin typeface="DM Sans Medium"/>
                <a:cs typeface="DM Sans Medium"/>
              </a:rPr>
              <a:t>PCR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recommended </a:t>
            </a:r>
            <a:r>
              <a:rPr sz="800" b="0" dirty="0">
                <a:latin typeface="DM Sans Medium"/>
                <a:cs typeface="DM Sans Medium"/>
              </a:rPr>
              <a:t>to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conﬁrm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presence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reported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CNVs.</a:t>
            </a:r>
            <a:endParaRPr sz="800" dirty="0">
              <a:latin typeface="DM Sans Medium"/>
              <a:cs typeface="DM Sans Medium"/>
            </a:endParaRPr>
          </a:p>
          <a:p>
            <a:pPr marL="238125" marR="161925" indent="-225425">
              <a:lnSpc>
                <a:spcPct val="135400"/>
              </a:lnSpc>
              <a:buAutoNum type="arabicPeriod"/>
              <a:tabLst>
                <a:tab pos="241300" algn="l"/>
              </a:tabLst>
            </a:pPr>
            <a:r>
              <a:rPr sz="800" b="0" dirty="0">
                <a:latin typeface="DM Sans Medium"/>
                <a:cs typeface="DM Sans Medium"/>
              </a:rPr>
              <a:t>Please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only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few</a:t>
            </a:r>
            <a:r>
              <a:rPr sz="800" b="0" spc="-10" dirty="0">
                <a:latin typeface="DM Sans Medium"/>
                <a:cs typeface="DM Sans Medium"/>
              </a:rPr>
              <a:t> key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biomarkers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mentioned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here,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although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analysis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was</a:t>
            </a:r>
            <a:r>
              <a:rPr sz="800" b="0" spc="-10" dirty="0">
                <a:latin typeface="DM Sans Medium"/>
                <a:cs typeface="DM Sans Medium"/>
              </a:rPr>
              <a:t> conducted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all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biomarkers relevant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to</a:t>
            </a:r>
            <a:r>
              <a:rPr sz="800" b="0" spc="500" dirty="0">
                <a:latin typeface="DM Sans Medium"/>
                <a:cs typeface="DM Sans Medium"/>
              </a:rPr>
              <a:t> 	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condition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</a:t>
            </a:r>
            <a:r>
              <a:rPr sz="800" b="0" spc="-10" dirty="0">
                <a:latin typeface="DM Sans Medium"/>
                <a:cs typeface="DM Sans Medium"/>
              </a:rPr>
              <a:t> interest.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complete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list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0" dirty="0">
                <a:latin typeface="DM Sans Medium"/>
                <a:cs typeface="DM Sans Medium"/>
              </a:rPr>
              <a:t> available </a:t>
            </a:r>
            <a:r>
              <a:rPr sz="800" b="0" dirty="0">
                <a:latin typeface="DM Sans Medium"/>
                <a:cs typeface="DM Sans Medium"/>
              </a:rPr>
              <a:t>upon</a:t>
            </a:r>
            <a:r>
              <a:rPr sz="800" b="0" spc="-10" dirty="0">
                <a:latin typeface="DM Sans Medium"/>
                <a:cs typeface="DM Sans Medium"/>
              </a:rPr>
              <a:t> request.</a:t>
            </a:r>
            <a:endParaRPr sz="800" dirty="0">
              <a:latin typeface="DM Sans Medium"/>
              <a:cs typeface="DM Sans Medium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endParaRPr sz="800" dirty="0">
              <a:latin typeface="DM Sans Medium"/>
              <a:cs typeface="DM Sans Medium"/>
            </a:endParaRPr>
          </a:p>
          <a:p>
            <a:pPr marL="12700" marR="24765">
              <a:lnSpc>
                <a:spcPct val="100000"/>
              </a:lnSpc>
            </a:pP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 </a:t>
            </a:r>
            <a:r>
              <a:rPr sz="800" b="0" dirty="0">
                <a:latin typeface="DM Sans Medium"/>
                <a:cs typeface="DM Sans Medium"/>
              </a:rPr>
              <a:t>was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developed,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its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performance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characteristics </a:t>
            </a:r>
            <a:r>
              <a:rPr sz="800" b="0" dirty="0">
                <a:latin typeface="DM Sans Medium"/>
                <a:cs typeface="DM Sans Medium"/>
              </a:rPr>
              <a:t>were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determined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GenepoweRx.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test </a:t>
            </a:r>
            <a:r>
              <a:rPr sz="800" b="0" dirty="0">
                <a:latin typeface="DM Sans Medium"/>
                <a:cs typeface="DM Sans Medium"/>
              </a:rPr>
              <a:t>has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been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cleared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spc="-25" dirty="0">
                <a:latin typeface="DM Sans Medium"/>
                <a:cs typeface="DM Sans Medium"/>
              </a:rPr>
              <a:t>or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approved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by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U.S.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Food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Drug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Administration (FDA).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FDA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has</a:t>
            </a:r>
            <a:r>
              <a:rPr sz="800" b="0" spc="-10" dirty="0">
                <a:latin typeface="DM Sans Medium"/>
                <a:cs typeface="DM Sans Medium"/>
              </a:rPr>
              <a:t> determined </a:t>
            </a:r>
            <a:r>
              <a:rPr sz="800" b="0" dirty="0">
                <a:latin typeface="DM Sans Medium"/>
                <a:cs typeface="DM Sans Medium"/>
              </a:rPr>
              <a:t>that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such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clearance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or</a:t>
            </a:r>
            <a:r>
              <a:rPr sz="800" b="0" spc="-10" dirty="0">
                <a:latin typeface="DM Sans Medium"/>
                <a:cs typeface="DM Sans Medium"/>
              </a:rPr>
              <a:t> approval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is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not</a:t>
            </a:r>
            <a:r>
              <a:rPr sz="800" b="0" spc="-15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necessary.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These</a:t>
            </a:r>
            <a:r>
              <a:rPr sz="800" b="0" spc="-10" dirty="0">
                <a:latin typeface="DM Sans Medium"/>
                <a:cs typeface="DM Sans Medium"/>
              </a:rPr>
              <a:t> interpretations </a:t>
            </a:r>
            <a:r>
              <a:rPr sz="800" b="0" dirty="0">
                <a:latin typeface="DM Sans Medium"/>
                <a:cs typeface="DM Sans Medium"/>
              </a:rPr>
              <a:t>are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based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on</a:t>
            </a:r>
            <a:r>
              <a:rPr sz="800" b="0" spc="-10" dirty="0">
                <a:latin typeface="DM Sans Medium"/>
                <a:cs typeface="DM Sans Medium"/>
              </a:rPr>
              <a:t> ACMG/AMP GATK, </a:t>
            </a:r>
            <a:r>
              <a:rPr sz="800" b="0" dirty="0">
                <a:latin typeface="DM Sans Medium"/>
                <a:cs typeface="DM Sans Medium"/>
              </a:rPr>
              <a:t>CPIC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Guidelines.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This</a:t>
            </a:r>
            <a:r>
              <a:rPr sz="800" b="0" spc="-10" dirty="0">
                <a:latin typeface="DM Sans Medium"/>
                <a:cs typeface="DM Sans Medium"/>
              </a:rPr>
              <a:t> test </a:t>
            </a:r>
            <a:r>
              <a:rPr sz="800" b="0" dirty="0">
                <a:latin typeface="DM Sans Medium"/>
                <a:cs typeface="DM Sans Medium"/>
              </a:rPr>
              <a:t>can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be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used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for</a:t>
            </a:r>
            <a:r>
              <a:rPr sz="800" b="0" spc="-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clinical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screening</a:t>
            </a:r>
            <a:r>
              <a:rPr sz="800" b="0" spc="-10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and</a:t>
            </a:r>
            <a:r>
              <a:rPr sz="800" b="0" spc="-10" dirty="0">
                <a:latin typeface="DM Sans Medium"/>
                <a:cs typeface="DM Sans Medium"/>
              </a:rPr>
              <a:t> research purposes</a:t>
            </a:r>
            <a:r>
              <a:rPr sz="800" b="0" spc="500" dirty="0">
                <a:latin typeface="DM Sans Medium"/>
                <a:cs typeface="DM Sans Medium"/>
              </a:rPr>
              <a:t> </a:t>
            </a:r>
            <a:r>
              <a:rPr sz="800" b="0" spc="-10" dirty="0">
                <a:latin typeface="DM Sans Medium"/>
                <a:cs typeface="DM Sans Medium"/>
              </a:rPr>
              <a:t>only.</a:t>
            </a:r>
            <a:r>
              <a:rPr sz="800" b="0" dirty="0">
                <a:latin typeface="DM Sans Medium"/>
                <a:cs typeface="DM Sans Medium"/>
              </a:rPr>
              <a:t> The </a:t>
            </a:r>
            <a:r>
              <a:rPr sz="800" b="0" spc="-10" dirty="0">
                <a:latin typeface="DM Sans Medium"/>
                <a:cs typeface="DM Sans Medium"/>
              </a:rPr>
              <a:t>test</a:t>
            </a:r>
            <a:r>
              <a:rPr sz="800" b="0" dirty="0">
                <a:latin typeface="DM Sans Medium"/>
                <a:cs typeface="DM Sans Medium"/>
              </a:rPr>
              <a:t> is </a:t>
            </a:r>
            <a:r>
              <a:rPr sz="800" b="0" spc="-10" dirty="0">
                <a:latin typeface="DM Sans Medium"/>
                <a:cs typeface="DM Sans Medium"/>
              </a:rPr>
              <a:t>registered</a:t>
            </a:r>
            <a:r>
              <a:rPr sz="800" b="0" dirty="0">
                <a:latin typeface="DM Sans Medium"/>
                <a:cs typeface="DM Sans Medium"/>
              </a:rPr>
              <a:t> in CDSCO, India, as </a:t>
            </a:r>
            <a:r>
              <a:rPr sz="800" b="0" spc="-10" dirty="0">
                <a:latin typeface="DM Sans Medium"/>
                <a:cs typeface="DM Sans Medium"/>
              </a:rPr>
              <a:t>Uppalu-</a:t>
            </a:r>
            <a:r>
              <a:rPr sz="800" b="0" spc="-25" dirty="0">
                <a:latin typeface="DM Sans Medium"/>
                <a:cs typeface="DM Sans Medium"/>
              </a:rPr>
              <a:t>Hyder-</a:t>
            </a:r>
            <a:r>
              <a:rPr sz="800" b="0" spc="-10" dirty="0">
                <a:latin typeface="DM Sans Medium"/>
                <a:cs typeface="DM Sans Medium"/>
              </a:rPr>
              <a:t>TE/M/IVD/008407,</a:t>
            </a:r>
            <a:r>
              <a:rPr sz="800" b="0" dirty="0">
                <a:latin typeface="DM Sans Medium"/>
                <a:cs typeface="DM Sans Medium"/>
              </a:rPr>
              <a:t> Class C</a:t>
            </a:r>
            <a:r>
              <a:rPr sz="800" b="0" spc="5" dirty="0">
                <a:latin typeface="DM Sans Medium"/>
                <a:cs typeface="DM Sans Medium"/>
              </a:rPr>
              <a:t> </a:t>
            </a:r>
            <a:r>
              <a:rPr sz="800" b="0" dirty="0">
                <a:latin typeface="DM Sans Medium"/>
                <a:cs typeface="DM Sans Medium"/>
              </a:rPr>
              <a:t>of Medical Devices, </a:t>
            </a:r>
            <a:r>
              <a:rPr sz="800" b="0" spc="-10" dirty="0">
                <a:latin typeface="DM Sans Medium"/>
                <a:cs typeface="DM Sans Medium"/>
              </a:rPr>
              <a:t>2022.</a:t>
            </a:r>
            <a:endParaRPr sz="800" dirty="0">
              <a:latin typeface="DM Sans Medium"/>
              <a:cs typeface="DM Sans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4823" y="1500698"/>
            <a:ext cx="2226310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7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DISCLAIMER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560" y="9832725"/>
            <a:ext cx="6267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DM Sans"/>
                <a:cs typeface="DM Sans"/>
              </a:rPr>
              <a:t>ISO:</a:t>
            </a:r>
            <a:r>
              <a:rPr sz="700" spc="50" dirty="0">
                <a:latin typeface="DM Sans"/>
                <a:cs typeface="DM Sans"/>
              </a:rPr>
              <a:t> </a:t>
            </a:r>
            <a:r>
              <a:rPr sz="700" dirty="0">
                <a:latin typeface="DM Sans"/>
                <a:cs typeface="DM Sans"/>
              </a:rPr>
              <a:t>TE/R-</a:t>
            </a:r>
            <a:r>
              <a:rPr sz="700" spc="-25" dirty="0">
                <a:latin typeface="DM Sans"/>
                <a:cs typeface="DM Sans"/>
              </a:rPr>
              <a:t>009</a:t>
            </a:r>
            <a:endParaRPr sz="700">
              <a:latin typeface="DM Sans"/>
              <a:cs typeface="DM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0210" y="7514826"/>
            <a:ext cx="9829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10" dirty="0">
                <a:latin typeface="DM Sans"/>
                <a:cs typeface="DM Sans"/>
              </a:rPr>
              <a:t>Dr. Kalyani Palasamudram</a:t>
            </a:r>
            <a:endParaRPr sz="600">
              <a:latin typeface="DM Sans"/>
              <a:cs typeface="DM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0110" y="7514826"/>
            <a:ext cx="155638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20"/>
              </a:lnSpc>
              <a:spcBef>
                <a:spcPts val="95"/>
              </a:spcBef>
            </a:pPr>
            <a:r>
              <a:rPr sz="600" b="1" spc="-10" dirty="0">
                <a:latin typeface="DM Sans"/>
                <a:cs typeface="DM Sans"/>
              </a:rPr>
              <a:t>Dr.</a:t>
            </a:r>
            <a:r>
              <a:rPr sz="600" b="1" spc="-15" dirty="0">
                <a:latin typeface="DM Sans"/>
                <a:cs typeface="DM Sans"/>
              </a:rPr>
              <a:t> </a:t>
            </a:r>
            <a:r>
              <a:rPr sz="600" b="1" spc="-10" dirty="0">
                <a:latin typeface="DM Sans"/>
                <a:cs typeface="DM Sans"/>
              </a:rPr>
              <a:t>Kalyan</a:t>
            </a:r>
            <a:r>
              <a:rPr sz="600" b="1" spc="-15" dirty="0">
                <a:latin typeface="DM Sans"/>
                <a:cs typeface="DM Sans"/>
              </a:rPr>
              <a:t> </a:t>
            </a:r>
            <a:r>
              <a:rPr sz="600" b="1" dirty="0">
                <a:latin typeface="DM Sans"/>
                <a:cs typeface="DM Sans"/>
              </a:rPr>
              <a:t>Ram</a:t>
            </a:r>
            <a:r>
              <a:rPr sz="600" b="1" spc="-15" dirty="0">
                <a:latin typeface="DM Sans"/>
                <a:cs typeface="DM Sans"/>
              </a:rPr>
              <a:t> </a:t>
            </a:r>
            <a:r>
              <a:rPr sz="600" b="1" spc="-10" dirty="0">
                <a:latin typeface="DM Sans"/>
                <a:cs typeface="DM Sans"/>
              </a:rPr>
              <a:t>Uppaluri</a:t>
            </a:r>
            <a:endParaRPr sz="600">
              <a:latin typeface="DM Sans"/>
              <a:cs typeface="DM Sans"/>
            </a:endParaRPr>
          </a:p>
          <a:p>
            <a:pPr marL="354330" marR="5080">
              <a:lnSpc>
                <a:spcPct val="100000"/>
              </a:lnSpc>
            </a:pPr>
            <a:r>
              <a:rPr sz="600" b="0" dirty="0">
                <a:latin typeface="DM Sans Medium"/>
                <a:cs typeface="DM Sans Medium"/>
              </a:rPr>
              <a:t>MD</a:t>
            </a:r>
            <a:r>
              <a:rPr sz="600" b="0" spc="-10" dirty="0">
                <a:latin typeface="DM Sans Medium"/>
                <a:cs typeface="DM Sans Medium"/>
              </a:rPr>
              <a:t> </a:t>
            </a:r>
            <a:r>
              <a:rPr sz="600" b="0" spc="-30" dirty="0">
                <a:latin typeface="DM Sans Medium"/>
                <a:cs typeface="DM Sans Medium"/>
              </a:rPr>
              <a:t>FACP,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MD</a:t>
            </a:r>
            <a:r>
              <a:rPr sz="600" b="0" spc="-1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in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Internal</a:t>
            </a:r>
            <a:r>
              <a:rPr sz="600" b="0" spc="-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Medicine</a:t>
            </a:r>
            <a:r>
              <a:rPr sz="600" b="0" spc="50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Managing</a:t>
            </a:r>
            <a:r>
              <a:rPr sz="600" b="0" spc="-1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Director</a:t>
            </a:r>
            <a:endParaRPr sz="600">
              <a:latin typeface="DM Sans Medium"/>
              <a:cs typeface="DM Sans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573" y="7553424"/>
            <a:ext cx="3218180" cy="260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110"/>
              </a:spcBef>
              <a:tabLst>
                <a:tab pos="2157095" algn="l"/>
              </a:tabLst>
            </a:pPr>
            <a:r>
              <a:rPr sz="1500" b="1" baseline="2777" dirty="0">
                <a:latin typeface="DM Sans"/>
                <a:cs typeface="DM Sans"/>
              </a:rPr>
              <a:t>Report</a:t>
            </a:r>
            <a:r>
              <a:rPr sz="1500" b="1" spc="-7" baseline="2777" dirty="0">
                <a:latin typeface="DM Sans"/>
                <a:cs typeface="DM Sans"/>
              </a:rPr>
              <a:t> </a:t>
            </a:r>
            <a:r>
              <a:rPr sz="1500" b="1" baseline="2777" dirty="0">
                <a:latin typeface="DM Sans"/>
                <a:cs typeface="DM Sans"/>
              </a:rPr>
              <a:t>content</a:t>
            </a:r>
            <a:r>
              <a:rPr sz="1500" b="1" spc="-7" baseline="2777" dirty="0">
                <a:latin typeface="DM Sans"/>
                <a:cs typeface="DM Sans"/>
              </a:rPr>
              <a:t> </a:t>
            </a:r>
            <a:r>
              <a:rPr sz="1500" b="1" baseline="2777" dirty="0">
                <a:latin typeface="DM Sans"/>
                <a:cs typeface="DM Sans"/>
              </a:rPr>
              <a:t>approved</a:t>
            </a:r>
            <a:r>
              <a:rPr sz="1500" b="1" spc="352" baseline="2777" dirty="0">
                <a:latin typeface="DM Sans"/>
                <a:cs typeface="DM Sans"/>
              </a:rPr>
              <a:t> </a:t>
            </a:r>
            <a:r>
              <a:rPr sz="1500" b="1" spc="-37" baseline="2777" dirty="0">
                <a:latin typeface="DM Sans"/>
                <a:cs typeface="DM Sans"/>
              </a:rPr>
              <a:t>by:</a:t>
            </a:r>
            <a:r>
              <a:rPr sz="1500" b="1" baseline="2777" dirty="0">
                <a:latin typeface="DM Sans"/>
                <a:cs typeface="DM Sans"/>
              </a:rPr>
              <a:t>	</a:t>
            </a:r>
            <a:r>
              <a:rPr sz="600" b="0" dirty="0">
                <a:latin typeface="DM Sans Medium"/>
                <a:cs typeface="DM Sans Medium"/>
              </a:rPr>
              <a:t>Ph.D</a:t>
            </a:r>
            <a:r>
              <a:rPr sz="600" b="0" spc="-2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(Medical</a:t>
            </a:r>
            <a:r>
              <a:rPr sz="600" b="0" spc="-1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Biotechnology)</a:t>
            </a:r>
            <a:endParaRPr sz="600">
              <a:latin typeface="DM Sans Medium"/>
              <a:cs typeface="DM Sans Medium"/>
            </a:endParaRPr>
          </a:p>
          <a:p>
            <a:pPr marR="242570" algn="r">
              <a:lnSpc>
                <a:spcPts val="680"/>
              </a:lnSpc>
            </a:pPr>
            <a:r>
              <a:rPr sz="600" b="0" dirty="0">
                <a:latin typeface="DM Sans Medium"/>
                <a:cs typeface="DM Sans Medium"/>
              </a:rPr>
              <a:t>Chief</a:t>
            </a:r>
            <a:r>
              <a:rPr sz="600" b="0" spc="-30" dirty="0">
                <a:latin typeface="DM Sans Medium"/>
                <a:cs typeface="DM Sans Medium"/>
              </a:rPr>
              <a:t> </a:t>
            </a:r>
            <a:r>
              <a:rPr sz="600" b="0" dirty="0">
                <a:latin typeface="DM Sans Medium"/>
                <a:cs typeface="DM Sans Medium"/>
              </a:rPr>
              <a:t>Scientiﬁc</a:t>
            </a:r>
            <a:r>
              <a:rPr sz="600" b="0" spc="-25" dirty="0">
                <a:latin typeface="DM Sans Medium"/>
                <a:cs typeface="DM Sans Medium"/>
              </a:rPr>
              <a:t> </a:t>
            </a:r>
            <a:r>
              <a:rPr sz="600" b="0" spc="-10" dirty="0">
                <a:latin typeface="DM Sans Medium"/>
                <a:cs typeface="DM Sans Medium"/>
              </a:rPr>
              <a:t>Ofﬁcer</a:t>
            </a:r>
            <a:endParaRPr sz="600">
              <a:latin typeface="DM Sans Medium"/>
              <a:cs typeface="DM Sans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314" y="7886766"/>
            <a:ext cx="6627495" cy="1600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500" b="1" dirty="0">
                <a:latin typeface="DM Sans"/>
                <a:cs typeface="DM Sans"/>
              </a:rPr>
              <a:t>Disclaimer of </a:t>
            </a:r>
            <a:r>
              <a:rPr sz="500" b="1" spc="-10" dirty="0">
                <a:latin typeface="DM Sans"/>
                <a:cs typeface="DM Sans"/>
              </a:rPr>
              <a:t>Liability</a:t>
            </a:r>
            <a:endParaRPr sz="500">
              <a:latin typeface="DM Sans"/>
              <a:cs typeface="DM Sans"/>
            </a:endParaRPr>
          </a:p>
          <a:p>
            <a:pPr marL="12700" marR="6985">
              <a:lnSpc>
                <a:spcPct val="100000"/>
              </a:lnSpc>
              <a:spcBef>
                <a:spcPts val="200"/>
              </a:spcBef>
            </a:pPr>
            <a:r>
              <a:rPr sz="500" b="0" dirty="0">
                <a:latin typeface="DM Sans Medium"/>
                <a:cs typeface="DM Sans Medium"/>
              </a:rPr>
              <a:t>This report is provided as an information source for clinicians and is not intended it to be considered a substitute for professional medical advice. If you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or suspect you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a medical problem, contact your </a:t>
            </a:r>
            <a:r>
              <a:rPr sz="500" b="0" spc="-10" dirty="0">
                <a:latin typeface="DM Sans Medium"/>
                <a:cs typeface="DM Sans Medium"/>
              </a:rPr>
              <a:t>physician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for personalized treatment or </a:t>
            </a:r>
            <a:r>
              <a:rPr sz="500" b="0" spc="-10" dirty="0">
                <a:latin typeface="DM Sans Medium"/>
                <a:cs typeface="DM Sans Medium"/>
              </a:rPr>
              <a:t>therapy.</a:t>
            </a:r>
            <a:r>
              <a:rPr sz="500" b="0" dirty="0">
                <a:latin typeface="DM Sans Medium"/>
                <a:cs typeface="DM Sans Medium"/>
              </a:rPr>
              <a:t> The translation of genomics knowledge and data into the current report requires generalization and continuous expansion of genomic insights from literature. Hence, minor errors </a:t>
            </a:r>
            <a:r>
              <a:rPr sz="500" b="0" spc="-25" dirty="0">
                <a:latin typeface="DM Sans Medium"/>
                <a:cs typeface="DM Sans Medium"/>
              </a:rPr>
              <a:t>are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anticipated. This genomic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report 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usefulness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information provided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 the report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shall 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warranty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hold any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liability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responsibility for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any direct, indirect,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incidental,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consequential indemnities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arising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out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 use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inability to use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information. This report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makes no promises or guarantees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 the reported condition/s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will develop at any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time. Other genetic, environmental,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clinical factors might inﬂuence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the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patients’ phenotypic response to the condition. Proper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understanding of the risks aids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better management of metabolic conditions with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traditional therapies or other treatment options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helps in the </a:t>
            </a:r>
            <a:r>
              <a:rPr sz="500" b="0" spc="-10" dirty="0">
                <a:latin typeface="DM Sans Medium"/>
                <a:cs typeface="DM Sans Medium"/>
              </a:rPr>
              <a:t>prevention/delay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the disease or makes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less </a:t>
            </a:r>
            <a:r>
              <a:rPr sz="500" b="0" spc="-10" dirty="0">
                <a:latin typeface="DM Sans Medium"/>
                <a:cs typeface="DM Sans Medium"/>
              </a:rPr>
              <a:t>harmful.</a:t>
            </a:r>
            <a:endParaRPr sz="500">
              <a:latin typeface="DM Sans Medium"/>
              <a:cs typeface="DM Sans Medium"/>
            </a:endParaRPr>
          </a:p>
          <a:p>
            <a:pPr marL="12700" marR="33655">
              <a:lnSpc>
                <a:spcPct val="100000"/>
              </a:lnSpc>
            </a:pPr>
            <a:r>
              <a:rPr sz="500" b="0" dirty="0">
                <a:latin typeface="DM Sans Medium"/>
                <a:cs typeface="DM Sans Medium"/>
              </a:rPr>
              <a:t>Genetic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testing plays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key</a:t>
            </a:r>
            <a:r>
              <a:rPr sz="500" b="0" dirty="0">
                <a:latin typeface="DM Sans Medium"/>
                <a:cs typeface="DM Sans Medium"/>
              </a:rPr>
              <a:t> role in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diagnosis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root cause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disease or condition.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provides excellent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guidance in deciding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right medical regimen.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But sometimes,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few non-treatable variants are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0" dirty="0">
                <a:latin typeface="DM Sans Medium"/>
                <a:cs typeface="DM Sans Medium"/>
              </a:rPr>
              <a:t>also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 all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genetic changes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affect health. It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difﬁcult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to know whether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 variants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are involved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 the condition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interest.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Sometimes, an identiﬁed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 is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associated with 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different genetic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disorder </a:t>
            </a:r>
            <a:r>
              <a:rPr sz="500" b="0" spc="-20" dirty="0">
                <a:latin typeface="DM Sans Medium"/>
                <a:cs typeface="DM Sans Medium"/>
              </a:rPr>
              <a:t>that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has not </a:t>
            </a:r>
            <a:r>
              <a:rPr sz="500" b="0" spc="-10" dirty="0">
                <a:latin typeface="DM Sans Medium"/>
                <a:cs typeface="DM Sans Medium"/>
              </a:rPr>
              <a:t>yet</a:t>
            </a:r>
            <a:r>
              <a:rPr sz="500" b="0" dirty="0">
                <a:latin typeface="DM Sans Medium"/>
                <a:cs typeface="DM Sans Medium"/>
              </a:rPr>
              <a:t> been diagnosed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(these are called incidental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secondary ﬁndings). A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ﬁnding of biomarker alteration does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 necessarily indicate 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pharmacologic effectiveness (or lack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thereof) of any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</a:t>
            </a:r>
            <a:r>
              <a:rPr sz="500" b="0" spc="-10" dirty="0">
                <a:latin typeface="DM Sans Medium"/>
                <a:cs typeface="DM Sans Medium"/>
              </a:rPr>
              <a:t>treatment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regimen;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ﬁnding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no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biomarker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alteration does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necessarily indicate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lack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pharmacologic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effectiveness (or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effectiveness)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any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drug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treatment.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Guarantee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Clinical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Beneﬁt: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makes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no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promises 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guarantees that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will 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effective</a:t>
            </a:r>
            <a:r>
              <a:rPr sz="500" b="0" dirty="0">
                <a:latin typeface="DM Sans Medium"/>
                <a:cs typeface="DM Sans Medium"/>
              </a:rPr>
              <a:t>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treatment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disease 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any patient.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also makes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 promises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or guarantees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 drug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with a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potential lack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clinical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beneﬁt will,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fact, provide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no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clinical beneﬁt. It is possible that a </a:t>
            </a:r>
            <a:r>
              <a:rPr sz="500" b="0" spc="-10" dirty="0">
                <a:latin typeface="DM Sans Medium"/>
                <a:cs typeface="DM Sans Medium"/>
              </a:rPr>
              <a:t>pathogenic</a:t>
            </a:r>
            <a:r>
              <a:rPr sz="500" b="0" dirty="0">
                <a:latin typeface="DM Sans Medium"/>
                <a:cs typeface="DM Sans Medium"/>
              </a:rPr>
              <a:t> variant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present in a gene that was 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selected for analysis and /or interpretation in cases where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insufﬁcient phenotypic information is available. Due to </a:t>
            </a:r>
            <a:r>
              <a:rPr sz="500" b="0" spc="-10" dirty="0">
                <a:latin typeface="DM Sans Medium"/>
                <a:cs typeface="DM Sans Medium"/>
              </a:rPr>
              <a:t>inherent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technology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limitations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constant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upgradation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research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literature,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all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bases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exome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covered.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Accordingly,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regions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insufﬁcient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coverage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may</a:t>
            </a:r>
            <a:r>
              <a:rPr sz="500" b="0" spc="1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identiﬁed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and/or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interpreted.</a:t>
            </a:r>
            <a:endParaRPr sz="500">
              <a:latin typeface="DM Sans Medium"/>
              <a:cs typeface="DM Sans Medium"/>
            </a:endParaRPr>
          </a:p>
          <a:p>
            <a:pPr marL="12700" marR="5080">
              <a:lnSpc>
                <a:spcPct val="100000"/>
              </a:lnSpc>
            </a:pPr>
            <a:r>
              <a:rPr sz="500" b="0" spc="-10" dirty="0">
                <a:latin typeface="DM Sans Medium"/>
                <a:cs typeface="DM Sans Medium"/>
              </a:rPr>
              <a:t>Therefore,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is possible that </a:t>
            </a:r>
            <a:r>
              <a:rPr sz="500" b="0" spc="-10" dirty="0">
                <a:latin typeface="DM Sans Medium"/>
                <a:cs typeface="DM Sans Medium"/>
              </a:rPr>
              <a:t>pathogenic</a:t>
            </a:r>
            <a:r>
              <a:rPr sz="500" b="0" dirty="0">
                <a:latin typeface="DM Sans Medium"/>
                <a:cs typeface="DM Sans Medium"/>
              </a:rPr>
              <a:t> variants are present in one or more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genes analyzed but </a:t>
            </a:r>
            <a:r>
              <a:rPr sz="500" b="0" spc="-10" dirty="0">
                <a:latin typeface="DM Sans Medium"/>
                <a:cs typeface="DM Sans Medium"/>
              </a:rPr>
              <a:t>have</a:t>
            </a:r>
            <a:r>
              <a:rPr sz="500" b="0" dirty="0">
                <a:latin typeface="DM Sans Medium"/>
                <a:cs typeface="DM Sans Medium"/>
              </a:rPr>
              <a:t> not been detected. The variants not detected by the assay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that was performed may impact the phenotype. For </a:t>
            </a:r>
            <a:r>
              <a:rPr sz="500" b="0" spc="-25" dirty="0">
                <a:latin typeface="DM Sans Medium"/>
                <a:cs typeface="DM Sans Medium"/>
              </a:rPr>
              <a:t>in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vitro research use </a:t>
            </a:r>
            <a:r>
              <a:rPr sz="500" b="0" spc="-10" dirty="0">
                <a:latin typeface="DM Sans Medium"/>
                <a:cs typeface="DM Sans Medium"/>
              </a:rPr>
              <a:t>only.</a:t>
            </a:r>
            <a:r>
              <a:rPr sz="500" b="0" dirty="0">
                <a:latin typeface="DM Sans Medium"/>
                <a:cs typeface="DM Sans Medium"/>
              </a:rPr>
              <a:t> This test must be ordered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by a qualiﬁed medical professional in accordance with required</a:t>
            </a:r>
            <a:r>
              <a:rPr sz="500" b="0" spc="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medical </a:t>
            </a:r>
            <a:r>
              <a:rPr sz="500" b="0" spc="-10" dirty="0">
                <a:latin typeface="DM Sans Medium"/>
                <a:cs typeface="DM Sans Medium"/>
              </a:rPr>
              <a:t>regulations.</a:t>
            </a:r>
            <a:endParaRPr sz="500">
              <a:latin typeface="DM Sans Medium"/>
              <a:cs typeface="DM Sans Medium"/>
            </a:endParaRPr>
          </a:p>
          <a:p>
            <a:pPr marL="12700" marR="13335">
              <a:lnSpc>
                <a:spcPct val="100000"/>
              </a:lnSpc>
            </a:pPr>
            <a:r>
              <a:rPr sz="500" b="0" dirty="0">
                <a:latin typeface="DM Sans Medium"/>
                <a:cs typeface="DM Sans Medium"/>
              </a:rPr>
              <a:t>Patient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care treatment decisions must be based on the self-determining medical judgment of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respective physician.</a:t>
            </a:r>
            <a:r>
              <a:rPr sz="500" b="0" spc="12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Do consider complete patient information such as patient preferences, medical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history and </a:t>
            </a:r>
            <a:r>
              <a:rPr sz="500" b="0" spc="-10" dirty="0">
                <a:latin typeface="DM Sans Medium"/>
                <a:cs typeface="DM Sans Medium"/>
              </a:rPr>
              <a:t>family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history,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physical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examination proﬁles,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and other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lab results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per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standard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care medical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practice.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reported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results are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for the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information of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the referring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doctor </a:t>
            </a:r>
            <a:r>
              <a:rPr sz="500" b="0" spc="-10" dirty="0">
                <a:latin typeface="DM Sans Medium"/>
                <a:cs typeface="DM Sans Medium"/>
              </a:rPr>
              <a:t>only.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should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be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noted that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test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is restricted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spc="-25" dirty="0">
                <a:latin typeface="DM Sans Medium"/>
                <a:cs typeface="DM Sans Medium"/>
              </a:rPr>
              <a:t>to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limited number of genes and does not include all intronic and non-coding regions.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This report only includes variants that meet a level of evidence threshold for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cause or contribute to disease. More evidence for </a:t>
            </a:r>
            <a:r>
              <a:rPr sz="500" b="0" spc="-10" dirty="0">
                <a:latin typeface="DM Sans Medium"/>
                <a:cs typeface="DM Sans Medium"/>
              </a:rPr>
              <a:t>disease</a:t>
            </a:r>
            <a:r>
              <a:rPr sz="500" b="0" spc="500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association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of genes and causal pathogenic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variants is discovered </a:t>
            </a:r>
            <a:r>
              <a:rPr sz="500" b="0" spc="-10" dirty="0">
                <a:latin typeface="DM Sans Medium"/>
                <a:cs typeface="DM Sans Medium"/>
              </a:rPr>
              <a:t>every</a:t>
            </a:r>
            <a:r>
              <a:rPr sz="500" b="0" dirty="0">
                <a:latin typeface="DM Sans Medium"/>
                <a:cs typeface="DM Sans Medium"/>
              </a:rPr>
              <a:t> </a:t>
            </a:r>
            <a:r>
              <a:rPr sz="500" b="0" spc="-10" dirty="0">
                <a:latin typeface="DM Sans Medium"/>
                <a:cs typeface="DM Sans Medium"/>
              </a:rPr>
              <a:t>year,</a:t>
            </a:r>
            <a:r>
              <a:rPr sz="500" b="0" dirty="0">
                <a:latin typeface="DM Sans Medium"/>
                <a:cs typeface="DM Sans Medium"/>
              </a:rPr>
              <a:t> and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it is recommended that genetic variants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are </a:t>
            </a:r>
            <a:r>
              <a:rPr sz="500" b="0" spc="-10" dirty="0">
                <a:latin typeface="DM Sans Medium"/>
                <a:cs typeface="DM Sans Medium"/>
              </a:rPr>
              <a:t>re-</a:t>
            </a:r>
            <a:r>
              <a:rPr sz="500" b="0" dirty="0">
                <a:latin typeface="DM Sans Medium"/>
                <a:cs typeface="DM Sans Medium"/>
              </a:rPr>
              <a:t>interpreted with updated software and</a:t>
            </a:r>
            <a:r>
              <a:rPr sz="500" b="0" spc="-5" dirty="0">
                <a:latin typeface="DM Sans Medium"/>
                <a:cs typeface="DM Sans Medium"/>
              </a:rPr>
              <a:t> </a:t>
            </a:r>
            <a:r>
              <a:rPr sz="500" b="0" dirty="0">
                <a:latin typeface="DM Sans Medium"/>
                <a:cs typeface="DM Sans Medium"/>
              </a:rPr>
              <a:t>annotations </a:t>
            </a:r>
            <a:r>
              <a:rPr sz="500" b="0" spc="-10" dirty="0">
                <a:latin typeface="DM Sans Medium"/>
                <a:cs typeface="DM Sans Medium"/>
              </a:rPr>
              <a:t>periodically.</a:t>
            </a:r>
            <a:endParaRPr sz="500">
              <a:latin typeface="DM Sans Medium"/>
              <a:cs typeface="DM Sans Medium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35" y="7151849"/>
            <a:ext cx="583806" cy="3463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5100" y="7208406"/>
            <a:ext cx="518879" cy="231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159986"/>
              </p:ext>
            </p:extLst>
          </p:nvPr>
        </p:nvGraphicFramePr>
        <p:xfrm>
          <a:off x="342734" y="3488944"/>
          <a:ext cx="5462270" cy="1033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dirty="0">
                          <a:latin typeface="DM Sans"/>
                          <a:cs typeface="DM Sans"/>
                        </a:rPr>
                        <a:t>Collection</a:t>
                      </a:r>
                      <a:r>
                        <a:rPr sz="1500" spc="-10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spc="-20" dirty="0">
                          <a:latin typeface="DM Sans"/>
                          <a:cs typeface="DM Sans"/>
                        </a:rPr>
                        <a:t>Date</a:t>
                      </a:r>
                      <a:endParaRPr sz="1500">
                        <a:latin typeface="DM Sans"/>
                        <a:cs typeface="DM Sans"/>
                      </a:endParaRPr>
                    </a:p>
                  </a:txBody>
                  <a:tcPr marL="0" marR="0" marT="3302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US" sz="1500" dirty="0" err="1">
                          <a:latin typeface="DM Sans"/>
                          <a:cs typeface="DM Sans"/>
                        </a:rPr>
                        <a:t>Collection_date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3302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500" dirty="0">
                          <a:latin typeface="DM Sans"/>
                          <a:cs typeface="DM Sans"/>
                        </a:rPr>
                        <a:t>Type</a:t>
                      </a:r>
                      <a:r>
                        <a:rPr sz="1500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dirty="0">
                          <a:latin typeface="DM Sans"/>
                          <a:cs typeface="DM Sans"/>
                        </a:rPr>
                        <a:t>of</a:t>
                      </a:r>
                      <a:r>
                        <a:rPr sz="1500" spc="-4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spc="-10" dirty="0">
                          <a:latin typeface="DM Sans"/>
                          <a:cs typeface="DM Sans"/>
                        </a:rPr>
                        <a:t>sample</a:t>
                      </a:r>
                      <a:endParaRPr sz="1500">
                        <a:latin typeface="DM Sans"/>
                        <a:cs typeface="DM Sans"/>
                      </a:endParaRPr>
                    </a:p>
                  </a:txBody>
                  <a:tcPr marL="0" marR="0" marT="6604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500" dirty="0">
                          <a:latin typeface="DM Sans"/>
                          <a:cs typeface="DM Sans"/>
                        </a:rPr>
                        <a:t>Buccal</a:t>
                      </a:r>
                      <a:r>
                        <a:rPr sz="1500" spc="-5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spc="-20" dirty="0">
                          <a:latin typeface="DM Sans"/>
                          <a:cs typeface="DM Sans"/>
                        </a:rPr>
                        <a:t>swab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8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DM Sans"/>
                          <a:cs typeface="DM Sans"/>
                        </a:rPr>
                        <a:t>Genomic</a:t>
                      </a:r>
                      <a:r>
                        <a:rPr sz="1500" spc="-70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dirty="0">
                          <a:latin typeface="DM Sans"/>
                          <a:cs typeface="DM Sans"/>
                        </a:rPr>
                        <a:t>Specimen</a:t>
                      </a:r>
                      <a:r>
                        <a:rPr sz="1500" spc="-65" dirty="0">
                          <a:latin typeface="DM Sans"/>
                          <a:cs typeface="DM Sans"/>
                        </a:rPr>
                        <a:t> </a:t>
                      </a:r>
                      <a:r>
                        <a:rPr sz="1500" spc="-25" dirty="0">
                          <a:latin typeface="DM Sans"/>
                          <a:cs typeface="DM Sans"/>
                        </a:rPr>
                        <a:t>ID</a:t>
                      </a:r>
                      <a:endParaRPr sz="1500">
                        <a:latin typeface="DM Sans"/>
                        <a:cs typeface="DM Sans"/>
                      </a:endParaRPr>
                    </a:p>
                  </a:txBody>
                  <a:tcPr marL="0" marR="0" marT="3492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en-US" sz="1500" spc="-10" dirty="0" err="1">
                          <a:latin typeface="DM Sans" pitchFamily="2" charset="0"/>
                          <a:cs typeface="DM Sans"/>
                        </a:rPr>
                        <a:t>Sample_ID</a:t>
                      </a:r>
                      <a:endParaRPr lang="en-US" sz="150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0D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07680"/>
              </p:ext>
            </p:extLst>
          </p:nvPr>
        </p:nvGraphicFramePr>
        <p:xfrm>
          <a:off x="288758" y="5072516"/>
          <a:ext cx="5516246" cy="26003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8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dirty="0">
                          <a:latin typeface="DM Sans"/>
                        </a:rPr>
                        <a:t>Sequencing</a:t>
                      </a:r>
                      <a:r>
                        <a:rPr sz="1500" spc="-85" dirty="0">
                          <a:latin typeface="DM Sans"/>
                        </a:rPr>
                        <a:t> </a:t>
                      </a:r>
                      <a:r>
                        <a:rPr sz="1500" spc="-20" dirty="0">
                          <a:latin typeface="DM Sans"/>
                        </a:rPr>
                        <a:t>Type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1651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500" spc="-10" dirty="0">
                          <a:latin typeface="DM Sans"/>
                        </a:rPr>
                        <a:t>Germline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1651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500" spc="-20" dirty="0">
                          <a:latin typeface="DM Sans"/>
                        </a:rPr>
                        <a:t>WGS/WES/Targeted</a:t>
                      </a:r>
                      <a:r>
                        <a:rPr sz="1500" spc="15" dirty="0">
                          <a:latin typeface="DM Sans"/>
                        </a:rPr>
                        <a:t> </a:t>
                      </a:r>
                      <a:r>
                        <a:rPr sz="1500" spc="-25" dirty="0">
                          <a:latin typeface="DM Sans"/>
                        </a:rPr>
                        <a:t>Seq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5143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dirty="0">
                          <a:latin typeface="DM Sans"/>
                        </a:rPr>
                        <a:t>Whole</a:t>
                      </a:r>
                      <a:r>
                        <a:rPr sz="1500" spc="-30" dirty="0">
                          <a:latin typeface="DM Sans"/>
                        </a:rPr>
                        <a:t> </a:t>
                      </a:r>
                      <a:r>
                        <a:rPr sz="1500" dirty="0">
                          <a:latin typeface="DM Sans"/>
                        </a:rPr>
                        <a:t>Exome</a:t>
                      </a:r>
                      <a:r>
                        <a:rPr sz="1500" spc="-25" dirty="0">
                          <a:latin typeface="DM Sans"/>
                        </a:rPr>
                        <a:t> </a:t>
                      </a:r>
                      <a:r>
                        <a:rPr sz="1500" spc="-10" dirty="0">
                          <a:latin typeface="DM Sans"/>
                        </a:rPr>
                        <a:t>Sequencing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5206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500" spc="-10" dirty="0">
                          <a:latin typeface="DM Sans"/>
                        </a:rPr>
                        <a:t>Encoding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5080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500" dirty="0">
                          <a:latin typeface="DM Sans"/>
                        </a:rPr>
                        <a:t>Illumina</a:t>
                      </a:r>
                      <a:r>
                        <a:rPr sz="1500" spc="-55" dirty="0">
                          <a:latin typeface="DM Sans"/>
                        </a:rPr>
                        <a:t> </a:t>
                      </a:r>
                      <a:r>
                        <a:rPr sz="1500" spc="-25" dirty="0">
                          <a:latin typeface="DM Sans"/>
                        </a:rPr>
                        <a:t>1.9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500" dirty="0">
                          <a:latin typeface="DM Sans"/>
                        </a:rPr>
                        <a:t>Sequence</a:t>
                      </a:r>
                      <a:r>
                        <a:rPr sz="1500" spc="-70" dirty="0">
                          <a:latin typeface="DM Sans"/>
                        </a:rPr>
                        <a:t> </a:t>
                      </a:r>
                      <a:r>
                        <a:rPr sz="1500" spc="-10" dirty="0">
                          <a:latin typeface="DM Sans"/>
                        </a:rPr>
                        <a:t>length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29209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lang="en-US" sz="1500" b="0" i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151bp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2920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500" dirty="0">
                          <a:latin typeface="DM Sans"/>
                        </a:rPr>
                        <a:t>Overall</a:t>
                      </a:r>
                      <a:r>
                        <a:rPr sz="1500" spc="-60" dirty="0">
                          <a:latin typeface="DM Sans"/>
                        </a:rPr>
                        <a:t> </a:t>
                      </a:r>
                      <a:r>
                        <a:rPr sz="1500" dirty="0">
                          <a:latin typeface="DM Sans"/>
                        </a:rPr>
                        <a:t>Alignment</a:t>
                      </a:r>
                      <a:r>
                        <a:rPr sz="1500" spc="-55" dirty="0">
                          <a:latin typeface="DM Sans"/>
                        </a:rPr>
                        <a:t> </a:t>
                      </a:r>
                      <a:r>
                        <a:rPr sz="1500" spc="-20" dirty="0">
                          <a:latin typeface="DM Sans"/>
                        </a:rPr>
                        <a:t>rate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5651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lang="en-US" sz="1500" b="0" i="0" dirty="0" err="1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Overall_Alignment_rate</a:t>
                      </a:r>
                      <a:endParaRPr sz="1500" b="0" dirty="0">
                        <a:solidFill>
                          <a:schemeClr val="tx1"/>
                        </a:solidFill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565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n-US" sz="1500" dirty="0">
                          <a:latin typeface="DM Sans"/>
                        </a:rPr>
                        <a:t>Mean </a:t>
                      </a:r>
                      <a:r>
                        <a:rPr sz="1500" dirty="0">
                          <a:latin typeface="DM Sans"/>
                        </a:rPr>
                        <a:t>Sequencing</a:t>
                      </a:r>
                      <a:r>
                        <a:rPr sz="1500" spc="-85" dirty="0">
                          <a:latin typeface="DM Sans"/>
                        </a:rPr>
                        <a:t> </a:t>
                      </a:r>
                      <a:r>
                        <a:rPr sz="1500" spc="-10" dirty="0">
                          <a:latin typeface="DM Sans"/>
                        </a:rPr>
                        <a:t>depth</a:t>
                      </a:r>
                      <a:endParaRPr sz="1500" dirty="0">
                        <a:latin typeface="DM Sans"/>
                        <a:cs typeface="DM Sans"/>
                      </a:endParaRPr>
                    </a:p>
                  </a:txBody>
                  <a:tcPr marL="0" marR="0" marT="1714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lang="en-US" sz="1500" b="0" i="0" dirty="0" err="1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Mean_Sequencing_depth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171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543136"/>
                  </a:ext>
                </a:extLst>
              </a:tr>
              <a:tr h="371481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DM Sans"/>
                        </a:rPr>
                        <a:t>Q30 </a:t>
                      </a:r>
                      <a:r>
                        <a:rPr sz="1500" spc="-10" dirty="0">
                          <a:latin typeface="DM Sans"/>
                        </a:rPr>
                        <a:t>score</a:t>
                      </a:r>
                      <a:endParaRPr sz="1500">
                        <a:latin typeface="DM Sans"/>
                        <a:cs typeface="DM Sans"/>
                      </a:endParaRPr>
                    </a:p>
                  </a:txBody>
                  <a:tcPr marL="0" marR="0" marT="349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lang="en-US" sz="1500" b="0" i="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Q30_score</a:t>
                      </a:r>
                      <a:endParaRPr sz="1500" b="0" dirty="0">
                        <a:latin typeface="DM Sans" pitchFamily="2" charset="0"/>
                        <a:cs typeface="DM Sans"/>
                      </a:endParaRPr>
                    </a:p>
                  </a:txBody>
                  <a:tcPr marL="0" marR="0" marT="349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5573" y="4677977"/>
            <a:ext cx="276415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dirty="0">
                <a:latin typeface="DM Sans"/>
                <a:cs typeface="DM Sans"/>
              </a:rPr>
              <a:t>Sequencing</a:t>
            </a:r>
            <a:r>
              <a:rPr sz="2200" b="1" spc="130" dirty="0">
                <a:latin typeface="DM Sans"/>
                <a:cs typeface="DM Sans"/>
              </a:rPr>
              <a:t> </a:t>
            </a:r>
            <a:r>
              <a:rPr sz="2200" b="1" spc="-10" dirty="0">
                <a:latin typeface="DM Sans"/>
                <a:cs typeface="DM Sans"/>
              </a:rPr>
              <a:t>Details:</a:t>
            </a:r>
            <a:endParaRPr sz="2200">
              <a:latin typeface="DM Sans"/>
              <a:cs typeface="DM Sans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DE1159D1-1EFF-54BC-A70F-42DDFB060A9E}"/>
              </a:ext>
            </a:extLst>
          </p:cNvPr>
          <p:cNvSpPr txBox="1"/>
          <p:nvPr/>
        </p:nvSpPr>
        <p:spPr>
          <a:xfrm>
            <a:off x="395573" y="1546119"/>
            <a:ext cx="3231515" cy="186076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-135" dirty="0">
                <a:latin typeface="Bitter" pitchFamily="2" charset="0"/>
                <a:cs typeface="Book Antiqua"/>
              </a:rPr>
              <a:t>PATIENT</a:t>
            </a:r>
            <a:r>
              <a:rPr sz="2200" b="1" spc="-100" dirty="0">
                <a:latin typeface="Bitter" pitchFamily="2" charset="0"/>
                <a:cs typeface="Book Antiqua"/>
              </a:rPr>
              <a:t> </a:t>
            </a:r>
            <a:r>
              <a:rPr sz="2200" b="1" spc="-140" dirty="0">
                <a:latin typeface="Bitter" pitchFamily="2" charset="0"/>
                <a:cs typeface="Book Antiqua"/>
              </a:rPr>
              <a:t>INFORMATION</a:t>
            </a:r>
            <a:endParaRPr sz="2200" dirty="0">
              <a:latin typeface="Bitter" pitchFamily="2" charset="0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1500" b="1" dirty="0">
                <a:latin typeface="DM Sans"/>
                <a:cs typeface="DM Sans"/>
              </a:rPr>
              <a:t>Patient</a:t>
            </a:r>
            <a:r>
              <a:rPr sz="1500" b="1" spc="-35" dirty="0">
                <a:latin typeface="DM Sans"/>
                <a:cs typeface="DM Sans"/>
              </a:rPr>
              <a:t> </a:t>
            </a:r>
            <a:r>
              <a:rPr sz="1500" b="1" dirty="0">
                <a:latin typeface="DM Sans"/>
                <a:cs typeface="DM Sans"/>
              </a:rPr>
              <a:t>Name:</a:t>
            </a:r>
            <a:r>
              <a:rPr sz="1500" b="1" spc="10" dirty="0">
                <a:latin typeface="DM Sans"/>
                <a:cs typeface="DM Sans"/>
              </a:rPr>
              <a:t> </a:t>
            </a:r>
            <a:r>
              <a:rPr lang="en-IN" sz="1500" spc="-10" dirty="0" err="1">
                <a:latin typeface="DM Sans" pitchFamily="2" charset="0"/>
                <a:cs typeface="DM Sans"/>
              </a:rPr>
              <a:t>Patient_Name</a:t>
            </a:r>
            <a:endParaRPr lang="en-IN" sz="1500" dirty="0">
              <a:latin typeface="DM Sans" pitchFamily="2" charset="0"/>
              <a:cs typeface="DM Sans"/>
            </a:endParaRPr>
          </a:p>
          <a:p>
            <a:pPr marL="12700">
              <a:spcBef>
                <a:spcPts val="1255"/>
              </a:spcBef>
            </a:pPr>
            <a:r>
              <a:rPr sz="1500" b="1" dirty="0">
                <a:latin typeface="DM Sans"/>
                <a:cs typeface="DM Sans"/>
              </a:rPr>
              <a:t>Age:</a:t>
            </a:r>
            <a:r>
              <a:rPr lang="en-US" sz="1500" b="1" spc="-5" dirty="0">
                <a:latin typeface="DM Sans" pitchFamily="2" charset="0"/>
                <a:cs typeface="DM Sans"/>
              </a:rPr>
              <a:t> </a:t>
            </a:r>
            <a:r>
              <a:rPr lang="en-US" sz="1500" spc="-10" dirty="0" err="1">
                <a:latin typeface="DM Sans" pitchFamily="2" charset="0"/>
                <a:cs typeface="DM Sans"/>
              </a:rPr>
              <a:t>Patient_Age</a:t>
            </a:r>
            <a:endParaRPr sz="1500" dirty="0">
              <a:latin typeface="DM Sans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200" b="1" dirty="0">
                <a:latin typeface="DM Sans"/>
                <a:cs typeface="DM Sans"/>
              </a:rPr>
              <a:t>Sample</a:t>
            </a:r>
            <a:r>
              <a:rPr sz="2200" b="1" spc="85" dirty="0">
                <a:latin typeface="DM Sans"/>
                <a:cs typeface="DM Sans"/>
              </a:rPr>
              <a:t> </a:t>
            </a:r>
            <a:r>
              <a:rPr sz="2200" b="1" spc="-10" dirty="0">
                <a:latin typeface="DM Sans"/>
                <a:cs typeface="DM Sans"/>
              </a:rPr>
              <a:t>Details:</a:t>
            </a:r>
            <a:endParaRPr sz="2200" dirty="0">
              <a:latin typeface="DM Sans"/>
              <a:cs typeface="DM Sans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F22FC6CA-FDE7-5554-2B74-1274F66DA116}"/>
              </a:ext>
            </a:extLst>
          </p:cNvPr>
          <p:cNvSpPr txBox="1"/>
          <p:nvPr/>
        </p:nvSpPr>
        <p:spPr>
          <a:xfrm>
            <a:off x="4307681" y="2572406"/>
            <a:ext cx="219519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DM Sans"/>
                <a:cs typeface="DM Sans"/>
              </a:rPr>
              <a:t>Gender:</a:t>
            </a:r>
            <a:r>
              <a:rPr sz="1500" b="1" spc="10" dirty="0">
                <a:latin typeface="DM Sans"/>
                <a:cs typeface="DM Sans"/>
              </a:rPr>
              <a:t> </a:t>
            </a:r>
            <a:r>
              <a:rPr lang="en-IN" sz="1500" spc="-10" dirty="0" err="1">
                <a:latin typeface="DM Sans" pitchFamily="2" charset="0"/>
                <a:cs typeface="DM Sans"/>
              </a:rPr>
              <a:t>Patient_Gender</a:t>
            </a:r>
            <a:endParaRPr sz="1500" dirty="0">
              <a:latin typeface="DM Sans"/>
              <a:cs typeface="DM Sans"/>
            </a:endParaRPr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BD18E305-D324-759D-E122-73BD87B5DBDD}"/>
              </a:ext>
            </a:extLst>
          </p:cNvPr>
          <p:cNvSpPr txBox="1"/>
          <p:nvPr/>
        </p:nvSpPr>
        <p:spPr>
          <a:xfrm>
            <a:off x="395573" y="7785406"/>
            <a:ext cx="5514340" cy="1001394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200" b="1" dirty="0">
                <a:latin typeface="DM Sans"/>
                <a:cs typeface="DM Sans"/>
              </a:rPr>
              <a:t>INDICATION</a:t>
            </a:r>
            <a:r>
              <a:rPr sz="2200" b="1" spc="-5" dirty="0">
                <a:latin typeface="DM Sans"/>
                <a:cs typeface="DM Sans"/>
              </a:rPr>
              <a:t> </a:t>
            </a:r>
            <a:r>
              <a:rPr sz="2200" b="1" dirty="0">
                <a:latin typeface="DM Sans"/>
                <a:cs typeface="DM Sans"/>
              </a:rPr>
              <a:t>FOR </a:t>
            </a:r>
            <a:r>
              <a:rPr sz="2200" b="1" spc="-10" dirty="0">
                <a:latin typeface="DM Sans"/>
                <a:cs typeface="DM Sans"/>
              </a:rPr>
              <a:t>TESTING</a:t>
            </a:r>
            <a:endParaRPr sz="2200" dirty="0">
              <a:latin typeface="DM Sans"/>
              <a:cs typeface="DM Sans"/>
            </a:endParaRPr>
          </a:p>
          <a:p>
            <a:pPr marL="12700" marR="5080">
              <a:lnSpc>
                <a:spcPct val="100000"/>
              </a:lnSpc>
              <a:spcBef>
                <a:spcPts val="570"/>
              </a:spcBef>
            </a:pPr>
            <a:r>
              <a:rPr lang="en-IN" sz="1500" dirty="0" err="1">
                <a:latin typeface="DM Sans" pitchFamily="2" charset="0"/>
                <a:cs typeface="DM Sans"/>
              </a:rPr>
              <a:t>Patient_Name</a:t>
            </a:r>
            <a:r>
              <a:rPr lang="en-IN" sz="1500" dirty="0">
                <a:latin typeface="DM Sans" pitchFamily="2" charset="0"/>
                <a:cs typeface="DM Sans"/>
              </a:rPr>
              <a:t>,</a:t>
            </a:r>
            <a:r>
              <a:rPr lang="en-IN" sz="1500" spc="-45" dirty="0">
                <a:latin typeface="DM Sans" pitchFamily="2" charset="0"/>
                <a:cs typeface="DM Sans"/>
              </a:rPr>
              <a:t> </a:t>
            </a:r>
            <a:r>
              <a:rPr lang="en-IN" sz="1500" b="1" spc="-45" dirty="0" err="1">
                <a:latin typeface="DM Sans" pitchFamily="2" charset="0"/>
                <a:cs typeface="DM Sans"/>
              </a:rPr>
              <a:t>Patient_Age</a:t>
            </a:r>
            <a:r>
              <a:rPr lang="en-IN" sz="1500" spc="-45" dirty="0">
                <a:latin typeface="DM Sans" pitchFamily="2" charset="0"/>
                <a:cs typeface="DM Sans"/>
              </a:rPr>
              <a:t>, </a:t>
            </a:r>
            <a:r>
              <a:rPr lang="en-IN" sz="1500" b="1" spc="-45" dirty="0" err="1">
                <a:latin typeface="DM Sans" pitchFamily="2" charset="0"/>
                <a:cs typeface="DM Sans"/>
              </a:rPr>
              <a:t>Patient_Gender</a:t>
            </a:r>
            <a:r>
              <a:rPr lang="en-IN" sz="1500" b="1" spc="5" dirty="0">
                <a:latin typeface="DM Sans" pitchFamily="2" charset="0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was</a:t>
            </a:r>
            <a:r>
              <a:rPr sz="1500" spc="-45" dirty="0">
                <a:latin typeface="DM Sans"/>
                <a:cs typeface="DM Sans"/>
              </a:rPr>
              <a:t> </a:t>
            </a:r>
            <a:r>
              <a:rPr sz="1500" spc="-10" dirty="0">
                <a:latin typeface="DM Sans"/>
                <a:cs typeface="DM Sans"/>
              </a:rPr>
              <a:t>referred</a:t>
            </a:r>
            <a:r>
              <a:rPr sz="1500" spc="-45" dirty="0">
                <a:latin typeface="DM Sans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for</a:t>
            </a:r>
            <a:r>
              <a:rPr sz="1500" spc="-40" dirty="0">
                <a:latin typeface="DM Sans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genetic</a:t>
            </a:r>
            <a:r>
              <a:rPr sz="1500" spc="-45" dirty="0">
                <a:latin typeface="DM Sans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testing</a:t>
            </a:r>
            <a:r>
              <a:rPr sz="1500" spc="-45" dirty="0">
                <a:latin typeface="DM Sans"/>
                <a:cs typeface="DM Sans"/>
              </a:rPr>
              <a:t> </a:t>
            </a:r>
            <a:r>
              <a:rPr sz="1500" spc="-25" dirty="0">
                <a:latin typeface="DM Sans"/>
                <a:cs typeface="DM Sans"/>
              </a:rPr>
              <a:t>to </a:t>
            </a:r>
            <a:r>
              <a:rPr sz="1500" dirty="0">
                <a:latin typeface="DM Sans"/>
                <a:cs typeface="DM Sans"/>
              </a:rPr>
              <a:t>analyze</a:t>
            </a:r>
            <a:r>
              <a:rPr sz="1500" spc="-15" dirty="0">
                <a:latin typeface="DM Sans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risk</a:t>
            </a:r>
            <a:r>
              <a:rPr sz="1500" spc="-10" dirty="0">
                <a:latin typeface="DM Sans"/>
                <a:cs typeface="DM Sans"/>
              </a:rPr>
              <a:t> </a:t>
            </a:r>
            <a:r>
              <a:rPr sz="1500" dirty="0">
                <a:latin typeface="DM Sans"/>
                <a:cs typeface="DM Sans"/>
              </a:rPr>
              <a:t>for</a:t>
            </a:r>
            <a:r>
              <a:rPr sz="1500" spc="-15" dirty="0">
                <a:latin typeface="DM Sans"/>
                <a:cs typeface="DM Sans"/>
              </a:rPr>
              <a:t> </a:t>
            </a:r>
            <a:r>
              <a:rPr lang="en-US" sz="1500" spc="-10" dirty="0">
                <a:latin typeface="DM Sans"/>
                <a:cs typeface="DM Sans"/>
              </a:rPr>
              <a:t>Obesity weight gain.</a:t>
            </a:r>
            <a:endParaRPr sz="1500" dirty="0">
              <a:latin typeface="DM Sans"/>
              <a:cs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5">
            <a:extLst>
              <a:ext uri="{FF2B5EF4-FFF2-40B4-BE49-F238E27FC236}">
                <a16:creationId xmlns:a16="http://schemas.microsoft.com/office/drawing/2014/main" id="{549B9B05-3849-3377-5AD3-029021553C32}"/>
              </a:ext>
            </a:extLst>
          </p:cNvPr>
          <p:cNvSpPr txBox="1"/>
          <p:nvPr/>
        </p:nvSpPr>
        <p:spPr>
          <a:xfrm>
            <a:off x="395573" y="3877010"/>
            <a:ext cx="6715759" cy="559845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endParaRPr lang="en-IN" sz="5000" b="1" spc="-310" dirty="0">
              <a:solidFill>
                <a:srgbClr val="ED105F"/>
              </a:solidFill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1500" dirty="0">
                <a:latin typeface="DM Sans"/>
                <a:cs typeface="DM Sans"/>
              </a:rPr>
              <a:t>Date:</a:t>
            </a:r>
            <a:r>
              <a:rPr sz="1500" spc="-70" dirty="0">
                <a:latin typeface="DM Sans"/>
                <a:cs typeface="DM Sans"/>
              </a:rPr>
              <a:t> </a:t>
            </a:r>
            <a:r>
              <a:rPr lang="en-US" sz="1500" spc="-10" dirty="0" err="1">
                <a:latin typeface="DM Sans"/>
                <a:cs typeface="DM Sans"/>
              </a:rPr>
              <a:t>today_date</a:t>
            </a:r>
            <a:endParaRPr sz="1500" dirty="0">
              <a:latin typeface="DM Sans"/>
              <a:cs typeface="DM Sans"/>
            </a:endParaRPr>
          </a:p>
          <a:p>
            <a:pPr marL="12700">
              <a:spcBef>
                <a:spcPts val="1250"/>
              </a:spcBef>
            </a:pPr>
            <a:r>
              <a:rPr sz="1500" b="1" dirty="0">
                <a:latin typeface="DM Sans"/>
                <a:cs typeface="DM Sans"/>
              </a:rPr>
              <a:t>Dear </a:t>
            </a:r>
            <a:r>
              <a:rPr lang="en-US" sz="1500" b="1" spc="-10" dirty="0" err="1">
                <a:latin typeface="DM Sans" pitchFamily="2" charset="0"/>
                <a:cs typeface="DM Sans"/>
              </a:rPr>
              <a:t>Patient_Name</a:t>
            </a:r>
            <a:endParaRPr sz="1500" dirty="0">
              <a:latin typeface="DM Sans"/>
              <a:cs typeface="DM Sans"/>
            </a:endParaRPr>
          </a:p>
          <a:p>
            <a:pPr marL="12700" marR="10160" algn="just">
              <a:lnSpc>
                <a:spcPct val="115399"/>
              </a:lnSpc>
              <a:spcBef>
                <a:spcPts val="1415"/>
              </a:spcBef>
            </a:pPr>
            <a:r>
              <a:rPr lang="en-US" sz="1300" dirty="0">
                <a:latin typeface="DM Sans"/>
                <a:cs typeface="DM Sans"/>
              </a:rPr>
              <a:t>Welcome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Weight Gene Guide,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comprehensive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and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personalized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genetic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analysis </a:t>
            </a:r>
            <a:r>
              <a:rPr lang="en-US" sz="1300" dirty="0">
                <a:latin typeface="DM Sans"/>
                <a:cs typeface="DM Sans"/>
              </a:rPr>
              <a:t>that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utilizes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advanced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DNA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sequencing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technologies,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including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spc="-20" dirty="0">
                <a:latin typeface="DM Sans"/>
                <a:cs typeface="DM Sans"/>
              </a:rPr>
              <a:t>Next-</a:t>
            </a:r>
            <a:r>
              <a:rPr lang="en-US" sz="1300" spc="-10" dirty="0">
                <a:latin typeface="DM Sans"/>
                <a:cs typeface="DM Sans"/>
              </a:rPr>
              <a:t>Generation </a:t>
            </a:r>
            <a:r>
              <a:rPr lang="en-US" sz="1300" dirty="0">
                <a:latin typeface="DM Sans"/>
                <a:cs typeface="DM Sans"/>
              </a:rPr>
              <a:t>Sequencing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(NGS).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This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analysis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is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designed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provide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and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healthcare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20" dirty="0">
                <a:latin typeface="DM Sans"/>
                <a:cs typeface="DM Sans"/>
              </a:rPr>
              <a:t>team </a:t>
            </a:r>
            <a:r>
              <a:rPr lang="en-US" sz="1300" dirty="0">
                <a:latin typeface="DM Sans"/>
                <a:cs typeface="DM Sans"/>
              </a:rPr>
              <a:t>with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valuable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insights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into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genetic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predisposition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40" dirty="0">
                <a:latin typeface="DM Sans"/>
                <a:cs typeface="DM Sans"/>
              </a:rPr>
              <a:t> o</a:t>
            </a:r>
            <a:r>
              <a:rPr lang="en-US" sz="1300" dirty="0">
                <a:latin typeface="DM Sans"/>
                <a:cs typeface="DM Sans"/>
              </a:rPr>
              <a:t>besity.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Our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in-depth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DNA </a:t>
            </a:r>
            <a:r>
              <a:rPr lang="en-US" sz="1300" dirty="0">
                <a:latin typeface="DM Sans"/>
                <a:cs typeface="DM Sans"/>
              </a:rPr>
              <a:t>data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analytics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reveal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how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unique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genetic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proﬁle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inﬂuences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critical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aspects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such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as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body's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response</a:t>
            </a:r>
            <a:r>
              <a:rPr lang="en-US" sz="1300" spc="-1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diet,</a:t>
            </a:r>
            <a:r>
              <a:rPr lang="en-US" sz="1300" spc="-1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metabolism,</a:t>
            </a:r>
            <a:r>
              <a:rPr lang="en-US" sz="1300" spc="-2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and</a:t>
            </a:r>
            <a:r>
              <a:rPr lang="en-US" sz="1300" spc="-1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lifestyle.</a:t>
            </a:r>
            <a:endParaRPr lang="en-US" sz="1300" dirty="0">
              <a:latin typeface="DM Sans"/>
              <a:cs typeface="DM Sans"/>
            </a:endParaRPr>
          </a:p>
          <a:p>
            <a:pPr marL="12700" marR="5080" algn="just">
              <a:lnSpc>
                <a:spcPct val="115399"/>
              </a:lnSpc>
              <a:spcBef>
                <a:spcPts val="500"/>
              </a:spcBef>
            </a:pPr>
            <a:r>
              <a:rPr lang="en-US" sz="1300" dirty="0">
                <a:latin typeface="DM Sans"/>
                <a:cs typeface="DM Sans"/>
              </a:rPr>
              <a:t>These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insights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allow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us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provide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with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tailored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recommendations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manage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and </a:t>
            </a:r>
            <a:r>
              <a:rPr lang="en-US" sz="1300" spc="-10" dirty="0">
                <a:latin typeface="DM Sans"/>
                <a:cs typeface="DM Sans"/>
              </a:rPr>
              <a:t>potentially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mitigate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risk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of</a:t>
            </a:r>
            <a:r>
              <a:rPr lang="en-US" sz="1300" spc="-35" dirty="0">
                <a:latin typeface="DM Sans"/>
                <a:cs typeface="DM Sans"/>
              </a:rPr>
              <a:t> obesity</a:t>
            </a:r>
            <a:r>
              <a:rPr lang="en-US" sz="1300" dirty="0">
                <a:latin typeface="DM Sans"/>
                <a:cs typeface="DM Sans"/>
              </a:rPr>
              <a:t>.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At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Weight Gene Guide,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are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committed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to </a:t>
            </a:r>
            <a:r>
              <a:rPr lang="en-US" sz="1300" dirty="0">
                <a:latin typeface="DM Sans"/>
                <a:cs typeface="DM Sans"/>
              </a:rPr>
              <a:t>supporting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journey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better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health.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spc="-20" dirty="0">
                <a:latin typeface="DM Sans"/>
                <a:cs typeface="DM Sans"/>
              </a:rPr>
              <a:t>Your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well-</a:t>
            </a:r>
            <a:r>
              <a:rPr lang="en-US" sz="1300" dirty="0">
                <a:latin typeface="DM Sans"/>
                <a:cs typeface="DM Sans"/>
              </a:rPr>
              <a:t>being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is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at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core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of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everything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we </a:t>
            </a:r>
            <a:r>
              <a:rPr lang="en-US" sz="1300" dirty="0">
                <a:latin typeface="DM Sans"/>
                <a:cs typeface="DM Sans"/>
              </a:rPr>
              <a:t>do,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and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take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pride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delivering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data-</a:t>
            </a:r>
            <a:r>
              <a:rPr lang="en-US" sz="1300" dirty="0">
                <a:latin typeface="DM Sans"/>
                <a:cs typeface="DM Sans"/>
              </a:rPr>
              <a:t>driven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approach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care.</a:t>
            </a:r>
            <a:r>
              <a:rPr lang="en-US" sz="1300" spc="-2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Our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goal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is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to </a:t>
            </a:r>
            <a:r>
              <a:rPr lang="en-US" sz="1300" dirty="0">
                <a:latin typeface="DM Sans"/>
                <a:cs typeface="DM Sans"/>
              </a:rPr>
              <a:t>empower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with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the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knowledge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and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tools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need</a:t>
            </a:r>
            <a:r>
              <a:rPr lang="en-US" sz="1300" spc="-4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to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make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informed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decisions, </a:t>
            </a:r>
            <a:r>
              <a:rPr lang="en-US" sz="1300" dirty="0">
                <a:latin typeface="DM Sans"/>
                <a:cs typeface="DM Sans"/>
              </a:rPr>
              <a:t>guiding</a:t>
            </a:r>
            <a:r>
              <a:rPr lang="en-US" sz="1300" spc="-5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5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toward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long-</a:t>
            </a:r>
            <a:r>
              <a:rPr lang="en-US" sz="1300" dirty="0">
                <a:latin typeface="DM Sans"/>
                <a:cs typeface="DM Sans"/>
              </a:rPr>
              <a:t>term</a:t>
            </a:r>
            <a:r>
              <a:rPr lang="en-US" sz="1300" spc="-5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optimal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health</a:t>
            </a:r>
            <a:r>
              <a:rPr lang="en-US" sz="1300" spc="-5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through</a:t>
            </a:r>
            <a:r>
              <a:rPr lang="en-US" sz="1300" spc="-5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personalized,</a:t>
            </a:r>
            <a:r>
              <a:rPr lang="en-US" sz="1300" spc="-5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genetics-driven strategies.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Thank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for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entrusting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Weight Gene Guide</a:t>
            </a:r>
            <a:r>
              <a:rPr lang="en-US" sz="1300" spc="-3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with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your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health.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We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are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here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25" dirty="0">
                <a:latin typeface="DM Sans"/>
                <a:cs typeface="DM Sans"/>
              </a:rPr>
              <a:t>to </a:t>
            </a:r>
            <a:r>
              <a:rPr lang="en-US" sz="1300" dirty="0">
                <a:latin typeface="DM Sans"/>
                <a:cs typeface="DM Sans"/>
              </a:rPr>
              <a:t>support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you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every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step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of</a:t>
            </a:r>
            <a:r>
              <a:rPr lang="en-US" sz="1300" spc="-40" dirty="0">
                <a:latin typeface="DM Sans"/>
                <a:cs typeface="DM Sans"/>
              </a:rPr>
              <a:t> </a:t>
            </a:r>
            <a:r>
              <a:rPr lang="en-US" sz="1300" dirty="0">
                <a:latin typeface="DM Sans"/>
                <a:cs typeface="DM Sans"/>
              </a:rPr>
              <a:t>the</a:t>
            </a:r>
            <a:r>
              <a:rPr lang="en-US" sz="1300" spc="-35" dirty="0">
                <a:latin typeface="DM Sans"/>
                <a:cs typeface="DM Sans"/>
              </a:rPr>
              <a:t> </a:t>
            </a:r>
            <a:r>
              <a:rPr lang="en-US" sz="1300" spc="-20" dirty="0">
                <a:latin typeface="DM Sans"/>
                <a:cs typeface="DM Sans"/>
              </a:rPr>
              <a:t>way.</a:t>
            </a:r>
            <a:endParaRPr lang="en-US" sz="1300" dirty="0">
              <a:latin typeface="DM Sans"/>
              <a:cs typeface="DM Sans"/>
            </a:endParaRPr>
          </a:p>
          <a:p>
            <a:pPr algn="just">
              <a:lnSpc>
                <a:spcPct val="100000"/>
              </a:lnSpc>
              <a:spcBef>
                <a:spcPts val="320"/>
              </a:spcBef>
            </a:pPr>
            <a:endParaRPr lang="en-US" sz="1300" dirty="0">
              <a:latin typeface="DM Sans"/>
              <a:cs typeface="DM Sans"/>
            </a:endParaRPr>
          </a:p>
          <a:p>
            <a:pPr marL="12700" algn="just">
              <a:lnSpc>
                <a:spcPct val="100000"/>
              </a:lnSpc>
            </a:pPr>
            <a:r>
              <a:rPr lang="en-US" sz="1300" spc="-10" dirty="0">
                <a:latin typeface="DM Sans"/>
                <a:cs typeface="DM Sans"/>
              </a:rPr>
              <a:t>Warm</a:t>
            </a:r>
            <a:r>
              <a:rPr lang="en-US" sz="1300" spc="-65" dirty="0">
                <a:latin typeface="DM Sans"/>
                <a:cs typeface="DM Sans"/>
              </a:rPr>
              <a:t> </a:t>
            </a:r>
            <a:r>
              <a:rPr lang="en-US" sz="1300" spc="-10" dirty="0">
                <a:latin typeface="DM Sans"/>
                <a:cs typeface="DM Sans"/>
              </a:rPr>
              <a:t>Regards</a:t>
            </a:r>
            <a:endParaRPr sz="1300" dirty="0">
              <a:latin typeface="DM Sans"/>
              <a:cs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75"/>
            <a:ext cx="5895975" cy="462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5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“WEIGHT-</a:t>
            </a:r>
            <a:r>
              <a:rPr sz="2850" b="1" spc="-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GENE”</a:t>
            </a:r>
            <a:r>
              <a:rPr sz="2850" b="1" spc="-1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18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115" y="2826517"/>
            <a:ext cx="13500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/>
                <a:cs typeface="DM Sans"/>
              </a:rPr>
              <a:t>Obesity </a:t>
            </a:r>
            <a:r>
              <a:rPr sz="1700" b="1" spc="-20" dirty="0">
                <a:solidFill>
                  <a:srgbClr val="262261"/>
                </a:solidFill>
                <a:latin typeface="DM Sans"/>
                <a:cs typeface="DM Sans"/>
              </a:rPr>
              <a:t>Risk</a:t>
            </a:r>
            <a:endParaRPr sz="1700" dirty="0">
              <a:latin typeface="DM Sans"/>
              <a:cs typeface="DM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115" y="3196959"/>
            <a:ext cx="193040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110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4320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0813" y="3182698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8115" y="5270064"/>
            <a:ext cx="1919605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7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Insulin </a:t>
            </a:r>
            <a:r>
              <a:rPr lang="en-US" sz="17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Resistance</a:t>
            </a:r>
            <a:endParaRPr lang="en-US" sz="1700" dirty="0">
              <a:latin typeface="DM Sans" pitchFamily="2" charset="0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98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3760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0813" y="5626255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115" y="7687926"/>
            <a:ext cx="21824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/>
                <a:cs typeface="DM Sans"/>
              </a:rPr>
              <a:t>Exercise</a:t>
            </a:r>
            <a:r>
              <a:rPr sz="1700" b="1" spc="-100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Intolerance</a:t>
            </a:r>
            <a:endParaRPr sz="1700">
              <a:latin typeface="DM Sans"/>
              <a:cs typeface="DM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115" y="8058344"/>
            <a:ext cx="189992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141</a:t>
            </a:r>
            <a:endParaRPr sz="130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2746</a:t>
            </a:r>
            <a:endParaRPr sz="1300">
              <a:latin typeface="DM Sans SemiBold"/>
              <a:cs typeface="DM Sans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0813" y="8044106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1">
            <a:extLst>
              <a:ext uri="{FF2B5EF4-FFF2-40B4-BE49-F238E27FC236}">
                <a16:creationId xmlns:a16="http://schemas.microsoft.com/office/drawing/2014/main" id="{5FBD52B1-9B1C-F3B1-223A-4569046740B5}"/>
              </a:ext>
            </a:extLst>
          </p:cNvPr>
          <p:cNvSpPr txBox="1"/>
          <p:nvPr/>
        </p:nvSpPr>
        <p:spPr>
          <a:xfrm>
            <a:off x="4231005" y="9385300"/>
            <a:ext cx="312229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Findings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are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10" dirty="0">
                <a:solidFill>
                  <a:srgbClr val="808184"/>
                </a:solidFill>
                <a:latin typeface="DM Sans Black"/>
                <a:cs typeface="DM Sans Black"/>
              </a:rPr>
              <a:t>statistically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signiﬁcant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at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a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DM Sans Black"/>
                <a:cs typeface="DM Sans Black"/>
              </a:rPr>
              <a:t>95%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10" dirty="0">
                <a:solidFill>
                  <a:srgbClr val="808184"/>
                </a:solidFill>
                <a:latin typeface="DM Sans Black"/>
                <a:cs typeface="DM Sans Black"/>
              </a:rPr>
              <a:t>conﬁdence</a:t>
            </a:r>
            <a:r>
              <a:rPr sz="800" b="1" i="1" spc="-15" dirty="0">
                <a:solidFill>
                  <a:srgbClr val="808184"/>
                </a:solidFill>
                <a:latin typeface="DM Sans Black"/>
                <a:cs typeface="DM Sans Black"/>
              </a:rPr>
              <a:t> </a:t>
            </a:r>
            <a:r>
              <a:rPr sz="800" b="1" i="1" spc="-20" dirty="0">
                <a:solidFill>
                  <a:srgbClr val="808184"/>
                </a:solidFill>
                <a:latin typeface="DM Sans Black"/>
                <a:cs typeface="DM Sans Black"/>
              </a:rPr>
              <a:t>level</a:t>
            </a:r>
            <a:endParaRPr sz="800" dirty="0">
              <a:latin typeface="DM Sans Black"/>
              <a:cs typeface="DM Sans Black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8324C2-8642-4BF1-3ACC-24EAC4E3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04" y="2349783"/>
            <a:ext cx="3593293" cy="1783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EF876-FA33-81D7-2EFE-DE6A2E45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57" y="4584700"/>
            <a:ext cx="3593293" cy="1783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478780-64ED-B122-0979-3B27E07A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03" y="7288551"/>
            <a:ext cx="3593293" cy="17838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688" y="4474402"/>
            <a:ext cx="1915795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115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2838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391" y="4460148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5683" y="6235967"/>
            <a:ext cx="1859914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Fat</a:t>
            </a:r>
            <a:r>
              <a:rPr sz="1700" b="1" spc="-7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Intolerance</a:t>
            </a:r>
            <a:endParaRPr sz="1700" dirty="0">
              <a:latin typeface="DM Sans"/>
              <a:cs typeface="DM Sans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79</a:t>
            </a:r>
            <a:endParaRPr sz="1300" dirty="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2122</a:t>
            </a:r>
            <a:endParaRPr sz="1300" dirty="0">
              <a:latin typeface="DM Sans SemiBold"/>
              <a:cs typeface="DM Sans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391" y="6592159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5683" y="8352218"/>
            <a:ext cx="21094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262261"/>
                </a:solidFill>
                <a:latin typeface="DM Sans"/>
                <a:cs typeface="DM Sans"/>
              </a:rPr>
              <a:t>Protein</a:t>
            </a:r>
            <a:r>
              <a:rPr sz="1700" b="1" spc="33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Intolerance</a:t>
            </a:r>
            <a:endParaRPr sz="1700">
              <a:latin typeface="DM Sans"/>
              <a:cs typeface="DM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688" y="8722638"/>
            <a:ext cx="1899920" cy="48323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Genes</a:t>
            </a:r>
            <a:r>
              <a:rPr sz="1300" b="1" spc="-1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28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5" dirty="0">
                <a:solidFill>
                  <a:srgbClr val="6D6E70"/>
                </a:solidFill>
                <a:latin typeface="DM Sans SemiBold"/>
                <a:cs typeface="DM Sans SemiBold"/>
              </a:rPr>
              <a:t>141</a:t>
            </a:r>
            <a:endParaRPr sz="1300">
              <a:latin typeface="DM Sans SemiBold"/>
              <a:cs typeface="DM Sans SemiBold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b="1" spc="-10" dirty="0">
                <a:solidFill>
                  <a:srgbClr val="6D6E70"/>
                </a:solidFill>
                <a:latin typeface="DM Sans SemiBold"/>
                <a:cs typeface="DM Sans SemiBold"/>
              </a:rPr>
              <a:t>Variants</a:t>
            </a:r>
            <a:r>
              <a:rPr sz="1300" b="1" spc="-35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dirty="0">
                <a:solidFill>
                  <a:srgbClr val="6D6E70"/>
                </a:solidFill>
                <a:latin typeface="DM Sans SemiBold"/>
                <a:cs typeface="DM Sans SemiBold"/>
              </a:rPr>
              <a:t>analyzed:</a:t>
            </a:r>
            <a:r>
              <a:rPr sz="1300" b="1" spc="-30" dirty="0">
                <a:solidFill>
                  <a:srgbClr val="6D6E70"/>
                </a:solidFill>
                <a:latin typeface="DM Sans SemiBold"/>
                <a:cs typeface="DM Sans SemiBold"/>
              </a:rPr>
              <a:t> </a:t>
            </a:r>
            <a:r>
              <a:rPr sz="1300" b="1" spc="-20" dirty="0">
                <a:solidFill>
                  <a:srgbClr val="6D6E70"/>
                </a:solidFill>
                <a:latin typeface="DM Sans SemiBold"/>
                <a:cs typeface="DM Sans SemiBold"/>
              </a:rPr>
              <a:t>2746</a:t>
            </a:r>
            <a:endParaRPr sz="1300">
              <a:latin typeface="DM Sans SemiBold"/>
              <a:cs typeface="DM Sans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391" y="8708397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659" y="0"/>
                </a:lnTo>
              </a:path>
            </a:pathLst>
          </a:custGeom>
          <a:ln w="12700">
            <a:solidFill>
              <a:srgbClr val="EC1C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95579" y="1530477"/>
            <a:ext cx="6105525" cy="2202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40560">
              <a:lnSpc>
                <a:spcPct val="100499"/>
              </a:lnSpc>
              <a:spcBef>
                <a:spcPts val="95"/>
              </a:spcBef>
            </a:pPr>
            <a:r>
              <a:rPr sz="2850" b="1" spc="-9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GENE-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IUS</a:t>
            </a:r>
            <a:r>
              <a:rPr sz="2850" b="1" spc="-16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-21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EATING</a:t>
            </a:r>
            <a:r>
              <a:rPr sz="2850" b="1" spc="-16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2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– </a:t>
            </a:r>
            <a:r>
              <a:rPr sz="2850" b="1" spc="-18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-16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NUTRIGENOMICS</a:t>
            </a:r>
            <a:endParaRPr sz="2850" dirty="0">
              <a:latin typeface="Bitter" pitchFamily="2" charset="0"/>
              <a:cs typeface="Book Antiqua"/>
            </a:endParaRPr>
          </a:p>
          <a:p>
            <a:pPr marL="12700" algn="just">
              <a:lnSpc>
                <a:spcPts val="1270"/>
              </a:lnSpc>
            </a:pPr>
            <a:r>
              <a:rPr sz="1300" b="0" dirty="0">
                <a:latin typeface="DM Sans Medium"/>
                <a:cs typeface="DM Sans Medium"/>
              </a:rPr>
              <a:t>Gene-ius</a:t>
            </a:r>
            <a:r>
              <a:rPr sz="1300" b="0" spc="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Eating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offers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</a:t>
            </a:r>
            <a:r>
              <a:rPr sz="1300" b="0" spc="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personalized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approach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to</a:t>
            </a:r>
            <a:r>
              <a:rPr sz="1300" b="0" spc="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nutrition,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aligning</a:t>
            </a:r>
            <a:r>
              <a:rPr sz="1300" b="0" spc="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</a:t>
            </a:r>
            <a:r>
              <a:rPr sz="1300" b="0" spc="10" dirty="0">
                <a:latin typeface="DM Sans Medium"/>
                <a:cs typeface="DM Sans Medium"/>
              </a:rPr>
              <a:t> </a:t>
            </a:r>
            <a:r>
              <a:rPr sz="1300" b="0" spc="-20" dirty="0">
                <a:latin typeface="DM Sans Medium"/>
                <a:cs typeface="DM Sans Medium"/>
              </a:rPr>
              <a:t>diet</a:t>
            </a:r>
            <a:endParaRPr sz="1300" dirty="0">
              <a:latin typeface="DM Sans Medium"/>
              <a:cs typeface="DM Sans Medium"/>
            </a:endParaRPr>
          </a:p>
          <a:p>
            <a:pPr marL="12700" marR="5080" algn="just">
              <a:lnSpc>
                <a:spcPct val="115399"/>
              </a:lnSpc>
            </a:pPr>
            <a:r>
              <a:rPr sz="1300" b="0" dirty="0">
                <a:latin typeface="DM Sans Medium"/>
                <a:cs typeface="DM Sans Medium"/>
              </a:rPr>
              <a:t>with</a:t>
            </a:r>
            <a:r>
              <a:rPr sz="1300" b="0" spc="-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your genetic makeup for optimal</a:t>
            </a:r>
            <a:r>
              <a:rPr sz="1300" b="0" spc="-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well-being and balanced health. It</a:t>
            </a:r>
            <a:r>
              <a:rPr sz="1300" b="0" spc="-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helps </a:t>
            </a:r>
            <a:r>
              <a:rPr sz="1300" b="0" dirty="0">
                <a:latin typeface="DM Sans Medium"/>
                <a:cs typeface="DM Sans Medium"/>
              </a:rPr>
              <a:t>identify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potential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health</a:t>
            </a:r>
            <a:r>
              <a:rPr sz="1300" b="0" spc="160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risks,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allowing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for</a:t>
            </a:r>
            <a:r>
              <a:rPr sz="1300" b="0" spc="160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preventative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dirty="0">
                <a:latin typeface="DM Sans Medium"/>
                <a:cs typeface="DM Sans Medium"/>
              </a:rPr>
              <a:t>measures</a:t>
            </a:r>
            <a:r>
              <a:rPr sz="1300" b="0" spc="155" dirty="0">
                <a:latin typeface="DM Sans Medium"/>
                <a:cs typeface="DM Sans Medium"/>
              </a:rPr>
              <a:t>  </a:t>
            </a:r>
            <a:r>
              <a:rPr sz="1300" b="0" spc="-30" dirty="0">
                <a:latin typeface="DM Sans Medium"/>
                <a:cs typeface="DM Sans Medium"/>
              </a:rPr>
              <a:t>and </a:t>
            </a:r>
            <a:r>
              <a:rPr sz="1300" b="0" dirty="0">
                <a:latin typeface="DM Sans Medium"/>
                <a:cs typeface="DM Sans Medium"/>
              </a:rPr>
              <a:t>enhanced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physical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and</a:t>
            </a:r>
            <a:r>
              <a:rPr sz="1300" b="0" spc="-10" dirty="0">
                <a:latin typeface="DM Sans Medium"/>
                <a:cs typeface="DM Sans Medium"/>
              </a:rPr>
              <a:t> </a:t>
            </a:r>
            <a:r>
              <a:rPr sz="1300" b="0" dirty="0">
                <a:latin typeface="DM Sans Medium"/>
                <a:cs typeface="DM Sans Medium"/>
              </a:rPr>
              <a:t>cognitive</a:t>
            </a:r>
            <a:r>
              <a:rPr sz="1300" b="0" spc="-15" dirty="0">
                <a:latin typeface="DM Sans Medium"/>
                <a:cs typeface="DM Sans Medium"/>
              </a:rPr>
              <a:t> </a:t>
            </a:r>
            <a:r>
              <a:rPr sz="1300" b="0" spc="-10" dirty="0">
                <a:latin typeface="DM Sans Medium"/>
                <a:cs typeface="DM Sans Medium"/>
              </a:rPr>
              <a:t>performance.</a:t>
            </a:r>
            <a:endParaRPr sz="1300" dirty="0">
              <a:latin typeface="DM Sans Medium"/>
              <a:cs typeface="DM Sans Medium"/>
            </a:endParaRPr>
          </a:p>
          <a:p>
            <a:pPr marL="46355" algn="just">
              <a:lnSpc>
                <a:spcPct val="100000"/>
              </a:lnSpc>
              <a:spcBef>
                <a:spcPts val="1320"/>
              </a:spcBef>
            </a:pPr>
            <a:r>
              <a:rPr sz="1900" b="1" spc="-25" dirty="0">
                <a:solidFill>
                  <a:srgbClr val="262261"/>
                </a:solidFill>
                <a:latin typeface="DM Sans"/>
                <a:cs typeface="DM Sans"/>
              </a:rPr>
              <a:t>Your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/>
                <a:cs typeface="DM Sans"/>
              </a:rPr>
              <a:t>Carbohydrate,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/>
                <a:cs typeface="DM Sans"/>
              </a:rPr>
              <a:t>Fat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/>
                <a:cs typeface="DM Sans"/>
              </a:rPr>
              <a:t>and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/>
                <a:cs typeface="DM Sans"/>
              </a:rPr>
              <a:t>Protein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dirty="0">
                <a:solidFill>
                  <a:srgbClr val="262261"/>
                </a:solidFill>
                <a:latin typeface="DM Sans"/>
                <a:cs typeface="DM Sans"/>
              </a:rPr>
              <a:t>Gene</a:t>
            </a:r>
            <a:r>
              <a:rPr sz="190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900" b="1" spc="-10" dirty="0">
                <a:solidFill>
                  <a:srgbClr val="262261"/>
                </a:solidFill>
                <a:latin typeface="DM Sans"/>
                <a:cs typeface="DM Sans"/>
              </a:rPr>
              <a:t>Summary</a:t>
            </a:r>
            <a:endParaRPr sz="1900" dirty="0">
              <a:latin typeface="DM Sans"/>
              <a:cs typeface="DM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15696" y="4103966"/>
            <a:ext cx="27717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Carbohydrate</a:t>
            </a:r>
            <a:r>
              <a:rPr sz="1700" b="1" spc="-7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700" b="1" spc="-10" dirty="0">
                <a:solidFill>
                  <a:srgbClr val="262261"/>
                </a:solidFill>
                <a:latin typeface="DM Sans"/>
                <a:cs typeface="DM Sans"/>
              </a:rPr>
              <a:t>Intolerance</a:t>
            </a:r>
            <a:endParaRPr sz="1700" dirty="0">
              <a:latin typeface="DM Sans"/>
              <a:cs typeface="DM Sans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2A716389-E25E-1356-A031-4E1AF1E430F1}"/>
              </a:ext>
            </a:extLst>
          </p:cNvPr>
          <p:cNvSpPr txBox="1"/>
          <p:nvPr/>
        </p:nvSpPr>
        <p:spPr>
          <a:xfrm>
            <a:off x="4006850" y="9613900"/>
            <a:ext cx="4774196" cy="2814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endParaRPr sz="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b="1" i="1" spc="-10" dirty="0">
                <a:solidFill>
                  <a:srgbClr val="808184"/>
                </a:solidFill>
                <a:latin typeface="Arial"/>
                <a:cs typeface="Arial"/>
              </a:rPr>
              <a:t>Findings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are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statistically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significant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spc="55" dirty="0">
                <a:solidFill>
                  <a:srgbClr val="808184"/>
                </a:solidFill>
                <a:latin typeface="Arial"/>
                <a:cs typeface="Arial"/>
              </a:rPr>
              <a:t>at</a:t>
            </a:r>
            <a:r>
              <a:rPr sz="800" b="1" i="1" spc="80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a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95%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dirty="0">
                <a:solidFill>
                  <a:srgbClr val="808184"/>
                </a:solidFill>
                <a:latin typeface="Arial"/>
                <a:cs typeface="Arial"/>
              </a:rPr>
              <a:t>confidence</a:t>
            </a:r>
            <a:r>
              <a:rPr sz="800" b="1" i="1" spc="75" dirty="0">
                <a:solidFill>
                  <a:srgbClr val="808184"/>
                </a:solidFill>
                <a:latin typeface="Arial"/>
                <a:cs typeface="Arial"/>
              </a:rPr>
              <a:t> </a:t>
            </a:r>
            <a:r>
              <a:rPr sz="800" b="1" i="1" spc="-20" dirty="0">
                <a:solidFill>
                  <a:srgbClr val="808184"/>
                </a:solidFill>
                <a:latin typeface="Arial"/>
                <a:cs typeface="Arial"/>
              </a:rPr>
              <a:t>level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4EAA00-A2DC-E2CC-467F-28DAABC89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94" y="4005117"/>
            <a:ext cx="3593293" cy="1783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E36D71-FE06-EF6C-8BA1-0AB0F67C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89" y="5966113"/>
            <a:ext cx="3593293" cy="1783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4C04C7-CE28-B4DB-D413-8A7F6F1C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89" y="7927109"/>
            <a:ext cx="3593293" cy="1783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7011" y="6077953"/>
            <a:ext cx="6867525" cy="12772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 spc="-30" dirty="0">
                <a:latin typeface="DM Sans" pitchFamily="2" charset="0"/>
                <a:cs typeface="DM Sans"/>
              </a:rPr>
              <a:t>Obesity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 dirty="0">
                <a:latin typeface="DM Sans" pitchFamily="2" charset="0"/>
                <a:cs typeface="DM Sans"/>
              </a:rPr>
              <a:t>Insulin Resistance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US" sz="1300" dirty="0">
                <a:latin typeface="DM Sans" pitchFamily="2" charset="0"/>
                <a:cs typeface="DM Sans"/>
              </a:rPr>
              <a:t>Exercise Intolerance 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Carbohydrate Intolerance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Fat Intolerance</a:t>
            </a:r>
          </a:p>
          <a:p>
            <a:pPr marL="241300" marR="280035" indent="-2292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en-IN" sz="1300" dirty="0">
                <a:latin typeface="DM Sans" pitchFamily="2" charset="0"/>
                <a:cs typeface="DM Sans"/>
              </a:rPr>
              <a:t>Protein Intolerance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"/>
            <a:ext cx="7560309" cy="5790565"/>
            <a:chOff x="0" y="3"/>
            <a:chExt cx="7560309" cy="57905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09063"/>
              <a:ext cx="7559992" cy="37812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17976" y="3"/>
              <a:ext cx="742315" cy="2103120"/>
            </a:xfrm>
            <a:custGeom>
              <a:avLst/>
              <a:gdLst/>
              <a:ahLst/>
              <a:cxnLst/>
              <a:rect l="l" t="t" r="r" b="b"/>
              <a:pathLst>
                <a:path w="742315" h="2103120">
                  <a:moveTo>
                    <a:pt x="301726" y="0"/>
                  </a:moveTo>
                  <a:lnTo>
                    <a:pt x="0" y="0"/>
                  </a:lnTo>
                  <a:lnTo>
                    <a:pt x="738149" y="2102878"/>
                  </a:lnTo>
                  <a:lnTo>
                    <a:pt x="742022" y="2102878"/>
                  </a:lnTo>
                  <a:lnTo>
                    <a:pt x="742022" y="1259928"/>
                  </a:lnTo>
                  <a:lnTo>
                    <a:pt x="301726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71AAB93-F473-FC05-9335-5D915256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293705"/>
            <a:ext cx="5742930" cy="7681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72;p99">
            <a:extLst>
              <a:ext uri="{FF2B5EF4-FFF2-40B4-BE49-F238E27FC236}">
                <a16:creationId xmlns:a16="http://schemas.microsoft.com/office/drawing/2014/main" id="{ABF61F2A-0F1F-1760-52F1-754CD4A28B3D}"/>
              </a:ext>
            </a:extLst>
          </p:cNvPr>
          <p:cNvGraphicFramePr/>
          <p:nvPr/>
        </p:nvGraphicFramePr>
        <p:xfrm>
          <a:off x="466724" y="1917700"/>
          <a:ext cx="6626225" cy="47978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DM Sans" pitchFamily="2" charset="0"/>
                        </a:rPr>
                        <a:t>MUTATIONS SEEN  IN GENES</a:t>
                      </a:r>
                      <a:endParaRPr sz="1200" b="1" u="none" strike="noStrike" cap="none" dirty="0">
                        <a:latin typeface="DM Sans" pitchFamily="2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6750" marR="26750" marT="67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DM Sans" pitchFamily="2" charset="0"/>
                        </a:rPr>
                        <a:t>RECOMMENDATIONS</a:t>
                      </a:r>
                      <a:endParaRPr sz="1200" b="1" u="none" strike="noStrike" cap="none">
                        <a:latin typeface="DM Sans" pitchFamily="2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6750" marR="26750" marT="67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COQ4, COQ6, COQ7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Include foods like oranges, strawberries, soybeans, lentils, peanuts.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GATM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heavy workouts. Please ensure to include foods like Pumpkin seeds, Walnuts, Peanuts, Almonds, Eggs, Buttermilk.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CDH23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Recommend yearly eye exam and hearing tests after age 50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SLC52A3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fasting, high fatty diets.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ACOX1, PEX2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Can cause neuropathy, tingling, numbness, shooting pains. Include Fish Oil supplements.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MCCC1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Can cause hair loss and skin aging. Include biotin rich foods like soy bean, eggs.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ASNS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Avoid high protein diets.Include diet rich in complex carbohydrates.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CDH23, GALC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dirty="0">
                          <a:latin typeface="Calibri"/>
                        </a:rPr>
                        <a:t>• Milk, fresh cheeses, fresh milk cream can cause symptoms of bloating, malabsorption. Avoid fresh dairy. Can include buttermilk, aged cheeses. Increase consumption of fruits.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COL6A2, COL6A3, NEB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• To avoid muscle cramps after strenuous workouts, include foods like bone broth, nuts, beans, fish, broccoli, whole grains.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>
                          <a:latin typeface="Calibri"/>
                        </a:rPr>
                        <a:t>COG6, SLC16A1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dirty="0">
                          <a:latin typeface="Calibri"/>
                        </a:rPr>
                        <a:t>• After work out, include a meal rich in complex carbohydrates and proteins.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Google Shape;78;p102">
            <a:extLst>
              <a:ext uri="{FF2B5EF4-FFF2-40B4-BE49-F238E27FC236}">
                <a16:creationId xmlns:a16="http://schemas.microsoft.com/office/drawing/2014/main" id="{6A64D4C7-30D3-7383-700F-A638004B0FC7}"/>
              </a:ext>
            </a:extLst>
          </p:cNvPr>
          <p:cNvGraphicFramePr/>
          <p:nvPr/>
        </p:nvGraphicFramePr>
        <p:xfrm>
          <a:off x="453367" y="6718300"/>
          <a:ext cx="6626225" cy="17237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400">
                <a:tc>
                  <a:txBody>
                    <a:bodyPr/>
                    <a:lstStyle/>
                    <a:p>
                      <a:r>
                        <a:rPr sz="1100" b="0" i="0" dirty="0">
                          <a:latin typeface="Calibri"/>
                        </a:rPr>
                        <a:t>CACNA1C-AS1, TMEM43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• Prefer exercises like brisk walking, strength training with lesser weights. Avoid Fasting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BCKDHA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• Avoid high protein meals/ powders. Increase intake of thiamine rich foods, like whole wheat, unpolished rice, millets.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00">
                <a:tc>
                  <a:txBody>
                    <a:bodyPr/>
                    <a:lstStyle/>
                    <a:p>
                      <a:r>
                        <a:rPr sz="1100" b="0" i="0">
                          <a:latin typeface="Calibri"/>
                        </a:rPr>
                        <a:t>GAA, GYG2, SLC2A2</a:t>
                      </a:r>
                    </a:p>
                  </a:txBody>
                  <a:tcPr marL="48150" marR="48150" marT="6700" marB="0" anchor="ctr"/>
                </a:tc>
                <a:tc>
                  <a:txBody>
                    <a:bodyPr/>
                    <a:lstStyle/>
                    <a:p>
                      <a:r>
                        <a:rPr sz="1100" b="0" i="0" dirty="0">
                          <a:latin typeface="Calibri"/>
                        </a:rPr>
                        <a:t>• Need a pre workout snack rich in complex carbohydrates as glucose may not be readily available during work outs. Ideas for snacks include a banana, </a:t>
                      </a:r>
                      <a:r>
                        <a:rPr sz="1100" b="0" i="0" dirty="0" err="1">
                          <a:latin typeface="Calibri"/>
                        </a:rPr>
                        <a:t>idli</a:t>
                      </a:r>
                      <a:r>
                        <a:rPr sz="1100" b="0" i="0" dirty="0">
                          <a:latin typeface="Calibri"/>
                        </a:rPr>
                        <a:t> with peanut chutney, pomegranate, Avocado toast, oatmeal, almonds, walnuts. Make sure to eat the snack at least 45 minutes before work out.</a:t>
                      </a:r>
                    </a:p>
                  </a:txBody>
                  <a:tcPr marL="48150" marR="48150" marT="6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Google Shape;70;p99">
            <a:extLst>
              <a:ext uri="{FF2B5EF4-FFF2-40B4-BE49-F238E27FC236}">
                <a16:creationId xmlns:a16="http://schemas.microsoft.com/office/drawing/2014/main" id="{8D92E4CD-4BF1-615C-859B-015E354826CB}"/>
              </a:ext>
            </a:extLst>
          </p:cNvPr>
          <p:cNvSpPr txBox="1"/>
          <p:nvPr/>
        </p:nvSpPr>
        <p:spPr>
          <a:xfrm>
            <a:off x="466724" y="1104397"/>
            <a:ext cx="5228619" cy="53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IN" sz="280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lang="en-IN" sz="2800" b="1" spc="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lang="en-IN" sz="280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Fitness and Nutrition Genes</a:t>
            </a:r>
            <a:endParaRPr lang="en-IN" sz="2800" dirty="0">
              <a:latin typeface="Bitter" pitchFamily="2" charset="0"/>
              <a:cs typeface="Book Antiqua"/>
            </a:endParaRPr>
          </a:p>
        </p:txBody>
      </p:sp>
      <p:sp>
        <p:nvSpPr>
          <p:cNvPr id="11" name="Google Shape;71;p99">
            <a:extLst>
              <a:ext uri="{FF2B5EF4-FFF2-40B4-BE49-F238E27FC236}">
                <a16:creationId xmlns:a16="http://schemas.microsoft.com/office/drawing/2014/main" id="{CFDCB712-E4CF-D5EE-9A05-2E43F2ABE711}"/>
              </a:ext>
            </a:extLst>
          </p:cNvPr>
          <p:cNvSpPr txBox="1"/>
          <p:nvPr/>
        </p:nvSpPr>
        <p:spPr>
          <a:xfrm>
            <a:off x="-306388" y="1601775"/>
            <a:ext cx="7510463" cy="5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17365D"/>
                </a:solidFill>
                <a:latin typeface="DM Sans" pitchFamily="2" charset="0"/>
                <a:ea typeface="Calibri"/>
                <a:cs typeface="Calibri"/>
                <a:sym typeface="Calibri"/>
              </a:rPr>
              <a:t>Carbohydrate , Lipid , Protein, Musculoskeletal Metabolism</a:t>
            </a:r>
            <a:endParaRPr sz="1600" b="1" i="0" u="none" strike="noStrike" cap="none" dirty="0">
              <a:solidFill>
                <a:srgbClr val="17365D"/>
              </a:solidFill>
              <a:latin typeface="DM Sans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2" y="1530488"/>
            <a:ext cx="6430677" cy="45332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Your</a:t>
            </a:r>
            <a:r>
              <a:rPr sz="2850" b="1" spc="-120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Gene</a:t>
            </a:r>
            <a:r>
              <a:rPr sz="2850" b="1" spc="-114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guide</a:t>
            </a:r>
            <a:r>
              <a:rPr sz="2850" b="1" spc="-120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 </a:t>
            </a:r>
            <a:r>
              <a:rPr sz="2850" b="1" spc="70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for</a:t>
            </a:r>
            <a:r>
              <a:rPr sz="2850" b="1" spc="-114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 </a:t>
            </a:r>
            <a:r>
              <a:rPr sz="2850" b="1" spc="55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healthy</a:t>
            </a:r>
            <a:r>
              <a:rPr sz="2850" b="1" spc="-120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 </a:t>
            </a:r>
            <a:r>
              <a:rPr sz="2850" b="1" spc="-10" dirty="0">
                <a:solidFill>
                  <a:srgbClr val="262261"/>
                </a:solidFill>
                <a:latin typeface="DM Sans" pitchFamily="2" charset="0"/>
                <a:cs typeface="Book Antiqua"/>
              </a:rPr>
              <a:t>living</a:t>
            </a:r>
            <a:endParaRPr sz="2850" dirty="0">
              <a:latin typeface="DM Sans" pitchFamily="2" charset="0"/>
              <a:cs typeface="Book Antiqu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242" y="2197316"/>
            <a:ext cx="7281545" cy="3239135"/>
          </a:xfrm>
          <a:custGeom>
            <a:avLst/>
            <a:gdLst/>
            <a:ahLst/>
            <a:cxnLst/>
            <a:rect l="l" t="t" r="r" b="b"/>
            <a:pathLst>
              <a:path w="7281545" h="3239135">
                <a:moveTo>
                  <a:pt x="7281506" y="3239046"/>
                </a:moveTo>
                <a:lnTo>
                  <a:pt x="0" y="3239046"/>
                </a:lnTo>
                <a:lnTo>
                  <a:pt x="0" y="0"/>
                </a:lnTo>
                <a:lnTo>
                  <a:pt x="7281506" y="0"/>
                </a:lnTo>
                <a:lnTo>
                  <a:pt x="7281506" y="3239046"/>
                </a:lnTo>
                <a:close/>
              </a:path>
            </a:pathLst>
          </a:custGeom>
          <a:ln w="118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242" y="5585701"/>
            <a:ext cx="7281545" cy="4196080"/>
          </a:xfrm>
          <a:custGeom>
            <a:avLst/>
            <a:gdLst/>
            <a:ahLst/>
            <a:cxnLst/>
            <a:rect l="l" t="t" r="r" b="b"/>
            <a:pathLst>
              <a:path w="7281545" h="4196080">
                <a:moveTo>
                  <a:pt x="7281506" y="4195953"/>
                </a:moveTo>
                <a:lnTo>
                  <a:pt x="0" y="4195953"/>
                </a:lnTo>
                <a:lnTo>
                  <a:pt x="0" y="0"/>
                </a:lnTo>
                <a:lnTo>
                  <a:pt x="7281506" y="0"/>
                </a:lnTo>
                <a:lnTo>
                  <a:pt x="7281506" y="4195953"/>
                </a:lnTo>
                <a:close/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8209" y="2354256"/>
            <a:ext cx="1882775" cy="155042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4650" b="1" spc="-10" dirty="0">
                <a:solidFill>
                  <a:srgbClr val="E32476"/>
                </a:solidFill>
                <a:latin typeface="DM Sans"/>
                <a:cs typeface="DM Sans"/>
              </a:rPr>
              <a:t>Avoid</a:t>
            </a:r>
            <a:endParaRPr sz="4650" dirty="0">
              <a:latin typeface="DM Sans"/>
              <a:cs typeface="DM Sans"/>
            </a:endParaRPr>
          </a:p>
          <a:p>
            <a:pPr marR="5080">
              <a:lnSpc>
                <a:spcPct val="100000"/>
              </a:lnSpc>
              <a:spcBef>
                <a:spcPts val="3960"/>
              </a:spcBef>
            </a:pPr>
            <a:r>
              <a:rPr lang="en-US" sz="1000" dirty="0">
                <a:latin typeface="DM Sans"/>
                <a:cs typeface="DM Sans"/>
              </a:rPr>
              <a:t>Heavy or excessive workouts and fasting. </a:t>
            </a:r>
            <a:endParaRPr lang="en-IN" sz="1000" dirty="0">
              <a:latin typeface="DM Sans"/>
              <a:cs typeface="DM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70485" y="8625040"/>
            <a:ext cx="137858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Magnesium supplements and biotin-rich foods (soybeans, eggs) to prevent cramps, fatigue, and hair loss.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27351" y="8625040"/>
            <a:ext cx="178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4775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Bone broth, fish, nuts, broccoli, and beans for muscle recovery.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8209" y="8625040"/>
            <a:ext cx="18542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spc="-10" dirty="0">
                <a:latin typeface="DM Sans"/>
                <a:cs typeface="DM Sans"/>
              </a:rPr>
              <a:t>Pre-workout snacks (45 minutes prior) like bananas, </a:t>
            </a:r>
            <a:r>
              <a:rPr lang="en-US" sz="1000" spc="-10" dirty="0" err="1">
                <a:latin typeface="DM Sans"/>
                <a:cs typeface="DM Sans"/>
              </a:rPr>
              <a:t>idli</a:t>
            </a:r>
            <a:r>
              <a:rPr lang="en-US" sz="1000" spc="-10" dirty="0">
                <a:latin typeface="DM Sans"/>
                <a:cs typeface="DM Sans"/>
              </a:rPr>
              <a:t> with peanut chutney, avocado toast, and oatmeal; post-workout meals with carbs and proteins.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27351" y="6961087"/>
            <a:ext cx="181673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Complex carbohydrates like whole grains, millets, oatmeal, unpolished rice, and phosphate-rich foods like sunflower seeds and aged cheeses.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70358" y="6961087"/>
            <a:ext cx="1560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Oranges, strawberries, soybeans, lentils, peanuts, pumpkin seeds, walnuts, almonds, and eggs.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8209" y="5650843"/>
            <a:ext cx="2179320" cy="19479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50" b="1" spc="-10" dirty="0">
                <a:solidFill>
                  <a:srgbClr val="37B34A"/>
                </a:solidFill>
                <a:latin typeface="DM Sans"/>
                <a:cs typeface="DM Sans"/>
              </a:rPr>
              <a:t>Include</a:t>
            </a:r>
            <a:endParaRPr sz="4650" dirty="0">
              <a:latin typeface="DM Sans"/>
              <a:cs typeface="DM Sans"/>
            </a:endParaRPr>
          </a:p>
          <a:p>
            <a:pPr marR="308610">
              <a:lnSpc>
                <a:spcPct val="100000"/>
              </a:lnSpc>
              <a:spcBef>
                <a:spcPts val="4725"/>
              </a:spcBef>
            </a:pPr>
            <a:r>
              <a:rPr lang="en-US" sz="1000" dirty="0">
                <a:latin typeface="DM Sans"/>
                <a:cs typeface="DM Sans"/>
              </a:rPr>
              <a:t>Fruits, dark leafy greens, legumes for iron, and calcium-rich foods like buttermilk, yogurt, aged cheeses, and nuts.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8209" y="4686517"/>
            <a:ext cx="175704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Fresh dairy products like milk, fresh cheeses, and cream (can cause bloating).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70358" y="3567265"/>
            <a:ext cx="180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High-protein, high-fat diets, and sugary drinks like sodas or bottled juices. </a:t>
            </a:r>
            <a:endParaRPr sz="1000" dirty="0">
              <a:latin typeface="DM Sans"/>
              <a:cs typeface="DM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27224" y="3567265"/>
            <a:ext cx="175006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Skipping pre-workout snacks or consuming cold foods before exercise. </a:t>
            </a:r>
            <a:endParaRPr sz="1000" dirty="0">
              <a:latin typeface="DM Sans"/>
              <a:cs typeface="DM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8484" y="3246084"/>
            <a:ext cx="5170170" cy="1435100"/>
            <a:chOff x="408484" y="3246084"/>
            <a:chExt cx="5170170" cy="14351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336" y="3246135"/>
              <a:ext cx="350774" cy="3124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76582" y="3246084"/>
              <a:ext cx="231775" cy="313055"/>
            </a:xfrm>
            <a:custGeom>
              <a:avLst/>
              <a:gdLst/>
              <a:ahLst/>
              <a:cxnLst/>
              <a:rect l="l" t="t" r="r" b="b"/>
              <a:pathLst>
                <a:path w="231775" h="313054">
                  <a:moveTo>
                    <a:pt x="115061" y="178752"/>
                  </a:moveTo>
                  <a:lnTo>
                    <a:pt x="58292" y="178752"/>
                  </a:lnTo>
                  <a:lnTo>
                    <a:pt x="43545" y="182466"/>
                  </a:lnTo>
                  <a:lnTo>
                    <a:pt x="43711" y="182466"/>
                  </a:lnTo>
                  <a:lnTo>
                    <a:pt x="30338" y="191795"/>
                  </a:lnTo>
                  <a:lnTo>
                    <a:pt x="19682" y="204475"/>
                  </a:lnTo>
                  <a:lnTo>
                    <a:pt x="13474" y="218160"/>
                  </a:lnTo>
                  <a:lnTo>
                    <a:pt x="12966" y="220154"/>
                  </a:lnTo>
                  <a:lnTo>
                    <a:pt x="12116" y="227584"/>
                  </a:lnTo>
                  <a:lnTo>
                    <a:pt x="12090" y="227812"/>
                  </a:lnTo>
                  <a:lnTo>
                    <a:pt x="11506" y="228625"/>
                  </a:lnTo>
                  <a:lnTo>
                    <a:pt x="8204" y="229971"/>
                  </a:lnTo>
                  <a:lnTo>
                    <a:pt x="3200" y="233553"/>
                  </a:lnTo>
                  <a:lnTo>
                    <a:pt x="1409" y="237121"/>
                  </a:lnTo>
                  <a:lnTo>
                    <a:pt x="0" y="241617"/>
                  </a:lnTo>
                  <a:lnTo>
                    <a:pt x="0" y="247116"/>
                  </a:lnTo>
                  <a:lnTo>
                    <a:pt x="1206" y="250799"/>
                  </a:lnTo>
                  <a:lnTo>
                    <a:pt x="2400" y="253568"/>
                  </a:lnTo>
                  <a:lnTo>
                    <a:pt x="4997" y="256679"/>
                  </a:lnTo>
                  <a:lnTo>
                    <a:pt x="4822" y="256679"/>
                  </a:lnTo>
                  <a:lnTo>
                    <a:pt x="2793" y="259588"/>
                  </a:lnTo>
                  <a:lnTo>
                    <a:pt x="1234" y="262325"/>
                  </a:lnTo>
                  <a:lnTo>
                    <a:pt x="1130" y="262509"/>
                  </a:lnTo>
                  <a:lnTo>
                    <a:pt x="0" y="266026"/>
                  </a:lnTo>
                  <a:lnTo>
                    <a:pt x="118" y="272503"/>
                  </a:lnTo>
                  <a:lnTo>
                    <a:pt x="1943" y="278193"/>
                  </a:lnTo>
                  <a:lnTo>
                    <a:pt x="5803" y="283235"/>
                  </a:lnTo>
                  <a:lnTo>
                    <a:pt x="12115" y="285051"/>
                  </a:lnTo>
                  <a:lnTo>
                    <a:pt x="15710" y="296247"/>
                  </a:lnTo>
                  <a:lnTo>
                    <a:pt x="22582" y="304423"/>
                  </a:lnTo>
                  <a:lnTo>
                    <a:pt x="32095" y="309606"/>
                  </a:lnTo>
                  <a:lnTo>
                    <a:pt x="43611" y="311823"/>
                  </a:lnTo>
                  <a:lnTo>
                    <a:pt x="66659" y="312473"/>
                  </a:lnTo>
                  <a:lnTo>
                    <a:pt x="90203" y="312110"/>
                  </a:lnTo>
                  <a:lnTo>
                    <a:pt x="113768" y="311406"/>
                  </a:lnTo>
                  <a:lnTo>
                    <a:pt x="136880" y="311035"/>
                  </a:lnTo>
                  <a:lnTo>
                    <a:pt x="144743" y="308412"/>
                  </a:lnTo>
                  <a:lnTo>
                    <a:pt x="151395" y="303982"/>
                  </a:lnTo>
                  <a:lnTo>
                    <a:pt x="152437" y="302791"/>
                  </a:lnTo>
                  <a:lnTo>
                    <a:pt x="63412" y="302791"/>
                  </a:lnTo>
                  <a:lnTo>
                    <a:pt x="39954" y="302069"/>
                  </a:lnTo>
                  <a:lnTo>
                    <a:pt x="30860" y="301383"/>
                  </a:lnTo>
                  <a:lnTo>
                    <a:pt x="23329" y="294360"/>
                  </a:lnTo>
                  <a:lnTo>
                    <a:pt x="23244" y="293979"/>
                  </a:lnTo>
                  <a:lnTo>
                    <a:pt x="23119" y="293420"/>
                  </a:lnTo>
                  <a:lnTo>
                    <a:pt x="67970" y="293420"/>
                  </a:lnTo>
                  <a:lnTo>
                    <a:pt x="67784" y="293293"/>
                  </a:lnTo>
                  <a:lnTo>
                    <a:pt x="23091" y="293293"/>
                  </a:lnTo>
                  <a:lnTo>
                    <a:pt x="21361" y="285559"/>
                  </a:lnTo>
                  <a:lnTo>
                    <a:pt x="79150" y="285559"/>
                  </a:lnTo>
                  <a:lnTo>
                    <a:pt x="84388" y="281876"/>
                  </a:lnTo>
                  <a:lnTo>
                    <a:pt x="67449" y="281876"/>
                  </a:lnTo>
                  <a:lnTo>
                    <a:pt x="59792" y="276402"/>
                  </a:lnTo>
                  <a:lnTo>
                    <a:pt x="14147" y="276402"/>
                  </a:lnTo>
                  <a:lnTo>
                    <a:pt x="11582" y="274358"/>
                  </a:lnTo>
                  <a:lnTo>
                    <a:pt x="11264" y="273989"/>
                  </a:lnTo>
                  <a:lnTo>
                    <a:pt x="9176" y="268678"/>
                  </a:lnTo>
                  <a:lnTo>
                    <a:pt x="9100" y="268483"/>
                  </a:lnTo>
                  <a:lnTo>
                    <a:pt x="11368" y="263790"/>
                  </a:lnTo>
                  <a:lnTo>
                    <a:pt x="16467" y="261161"/>
                  </a:lnTo>
                  <a:lnTo>
                    <a:pt x="153322" y="261161"/>
                  </a:lnTo>
                  <a:lnTo>
                    <a:pt x="158584" y="258864"/>
                  </a:lnTo>
                  <a:lnTo>
                    <a:pt x="169905" y="258864"/>
                  </a:lnTo>
                  <a:lnTo>
                    <a:pt x="168554" y="256679"/>
                  </a:lnTo>
                  <a:lnTo>
                    <a:pt x="171254" y="252006"/>
                  </a:lnTo>
                  <a:lnTo>
                    <a:pt x="16154" y="252006"/>
                  </a:lnTo>
                  <a:lnTo>
                    <a:pt x="7550" y="250329"/>
                  </a:lnTo>
                  <a:lnTo>
                    <a:pt x="7292" y="250329"/>
                  </a:lnTo>
                  <a:lnTo>
                    <a:pt x="6942" y="243093"/>
                  </a:lnTo>
                  <a:lnTo>
                    <a:pt x="6871" y="241617"/>
                  </a:lnTo>
                  <a:lnTo>
                    <a:pt x="6794" y="240030"/>
                  </a:lnTo>
                  <a:lnTo>
                    <a:pt x="15074" y="236867"/>
                  </a:lnTo>
                  <a:lnTo>
                    <a:pt x="171459" y="236715"/>
                  </a:lnTo>
                  <a:lnTo>
                    <a:pt x="171404" y="236537"/>
                  </a:lnTo>
                  <a:lnTo>
                    <a:pt x="166331" y="230632"/>
                  </a:lnTo>
                  <a:lnTo>
                    <a:pt x="164972" y="229514"/>
                  </a:lnTo>
                  <a:lnTo>
                    <a:pt x="162712" y="229222"/>
                  </a:lnTo>
                  <a:lnTo>
                    <a:pt x="161769" y="227584"/>
                  </a:lnTo>
                  <a:lnTo>
                    <a:pt x="21361" y="227584"/>
                  </a:lnTo>
                  <a:lnTo>
                    <a:pt x="25169" y="213230"/>
                  </a:lnTo>
                  <a:lnTo>
                    <a:pt x="25259" y="212892"/>
                  </a:lnTo>
                  <a:lnTo>
                    <a:pt x="34132" y="200547"/>
                  </a:lnTo>
                  <a:lnTo>
                    <a:pt x="46609" y="191795"/>
                  </a:lnTo>
                  <a:lnTo>
                    <a:pt x="61172" y="187921"/>
                  </a:lnTo>
                  <a:lnTo>
                    <a:pt x="60523" y="187921"/>
                  </a:lnTo>
                  <a:lnTo>
                    <a:pt x="73363" y="187303"/>
                  </a:lnTo>
                  <a:lnTo>
                    <a:pt x="87329" y="187074"/>
                  </a:lnTo>
                  <a:lnTo>
                    <a:pt x="136427" y="187074"/>
                  </a:lnTo>
                  <a:lnTo>
                    <a:pt x="129951" y="182466"/>
                  </a:lnTo>
                  <a:lnTo>
                    <a:pt x="115061" y="178752"/>
                  </a:lnTo>
                  <a:close/>
                </a:path>
                <a:path w="231775" h="313054">
                  <a:moveTo>
                    <a:pt x="111518" y="301624"/>
                  </a:moveTo>
                  <a:lnTo>
                    <a:pt x="63412" y="302791"/>
                  </a:lnTo>
                  <a:lnTo>
                    <a:pt x="152437" y="302791"/>
                  </a:lnTo>
                  <a:lnTo>
                    <a:pt x="153069" y="302069"/>
                  </a:lnTo>
                  <a:lnTo>
                    <a:pt x="142135" y="302069"/>
                  </a:lnTo>
                  <a:lnTo>
                    <a:pt x="111518" y="301624"/>
                  </a:lnTo>
                  <a:close/>
                </a:path>
                <a:path w="231775" h="313054">
                  <a:moveTo>
                    <a:pt x="161426" y="285559"/>
                  </a:moveTo>
                  <a:lnTo>
                    <a:pt x="151993" y="285559"/>
                  </a:lnTo>
                  <a:lnTo>
                    <a:pt x="150838" y="293293"/>
                  </a:lnTo>
                  <a:lnTo>
                    <a:pt x="150736" y="293979"/>
                  </a:lnTo>
                  <a:lnTo>
                    <a:pt x="143243" y="300443"/>
                  </a:lnTo>
                  <a:lnTo>
                    <a:pt x="134600" y="302069"/>
                  </a:lnTo>
                  <a:lnTo>
                    <a:pt x="153069" y="302069"/>
                  </a:lnTo>
                  <a:lnTo>
                    <a:pt x="156663" y="297964"/>
                  </a:lnTo>
                  <a:lnTo>
                    <a:pt x="160375" y="290576"/>
                  </a:lnTo>
                  <a:lnTo>
                    <a:pt x="160921" y="289052"/>
                  </a:lnTo>
                  <a:lnTo>
                    <a:pt x="160896" y="286232"/>
                  </a:lnTo>
                  <a:lnTo>
                    <a:pt x="161426" y="285559"/>
                  </a:lnTo>
                  <a:close/>
                </a:path>
                <a:path w="231775" h="313054">
                  <a:moveTo>
                    <a:pt x="79150" y="285559"/>
                  </a:moveTo>
                  <a:lnTo>
                    <a:pt x="56464" y="285559"/>
                  </a:lnTo>
                  <a:lnTo>
                    <a:pt x="67970" y="293420"/>
                  </a:lnTo>
                  <a:lnTo>
                    <a:pt x="79150" y="285559"/>
                  </a:lnTo>
                  <a:close/>
                </a:path>
                <a:path w="231775" h="313054">
                  <a:moveTo>
                    <a:pt x="150838" y="293293"/>
                  </a:moveTo>
                  <a:lnTo>
                    <a:pt x="68151" y="293293"/>
                  </a:lnTo>
                  <a:lnTo>
                    <a:pt x="67970" y="293420"/>
                  </a:lnTo>
                  <a:lnTo>
                    <a:pt x="150819" y="293420"/>
                  </a:lnTo>
                  <a:close/>
                </a:path>
                <a:path w="231775" h="313054">
                  <a:moveTo>
                    <a:pt x="104505" y="280035"/>
                  </a:moveTo>
                  <a:lnTo>
                    <a:pt x="87007" y="280035"/>
                  </a:lnTo>
                  <a:lnTo>
                    <a:pt x="107124" y="293293"/>
                  </a:lnTo>
                  <a:lnTo>
                    <a:pt x="118109" y="285559"/>
                  </a:lnTo>
                  <a:lnTo>
                    <a:pt x="161426" y="285559"/>
                  </a:lnTo>
                  <a:lnTo>
                    <a:pt x="162407" y="284314"/>
                  </a:lnTo>
                  <a:lnTo>
                    <a:pt x="167106" y="282448"/>
                  </a:lnTo>
                  <a:lnTo>
                    <a:pt x="167657" y="281876"/>
                  </a:lnTo>
                  <a:lnTo>
                    <a:pt x="107137" y="281876"/>
                  </a:lnTo>
                  <a:lnTo>
                    <a:pt x="104505" y="280035"/>
                  </a:lnTo>
                  <a:close/>
                </a:path>
                <a:path w="231775" h="313054">
                  <a:moveTo>
                    <a:pt x="77536" y="261161"/>
                  </a:moveTo>
                  <a:lnTo>
                    <a:pt x="61356" y="261161"/>
                  </a:lnTo>
                  <a:lnTo>
                    <a:pt x="78739" y="273672"/>
                  </a:lnTo>
                  <a:lnTo>
                    <a:pt x="79044" y="274878"/>
                  </a:lnTo>
                  <a:lnTo>
                    <a:pt x="69291" y="281203"/>
                  </a:lnTo>
                  <a:lnTo>
                    <a:pt x="67449" y="281876"/>
                  </a:lnTo>
                  <a:lnTo>
                    <a:pt x="84388" y="281876"/>
                  </a:lnTo>
                  <a:lnTo>
                    <a:pt x="87007" y="280035"/>
                  </a:lnTo>
                  <a:lnTo>
                    <a:pt x="104505" y="280035"/>
                  </a:lnTo>
                  <a:lnTo>
                    <a:pt x="77536" y="261161"/>
                  </a:lnTo>
                  <a:close/>
                </a:path>
                <a:path w="231775" h="313054">
                  <a:moveTo>
                    <a:pt x="153322" y="261161"/>
                  </a:moveTo>
                  <a:lnTo>
                    <a:pt x="136102" y="261161"/>
                  </a:lnTo>
                  <a:lnTo>
                    <a:pt x="107137" y="281876"/>
                  </a:lnTo>
                  <a:lnTo>
                    <a:pt x="167657" y="281876"/>
                  </a:lnTo>
                  <a:lnTo>
                    <a:pt x="168795" y="280695"/>
                  </a:lnTo>
                  <a:lnTo>
                    <a:pt x="171500" y="276402"/>
                  </a:lnTo>
                  <a:lnTo>
                    <a:pt x="131851" y="276402"/>
                  </a:lnTo>
                  <a:lnTo>
                    <a:pt x="151760" y="261848"/>
                  </a:lnTo>
                  <a:lnTo>
                    <a:pt x="153322" y="261161"/>
                  </a:lnTo>
                  <a:close/>
                </a:path>
                <a:path w="231775" h="313054">
                  <a:moveTo>
                    <a:pt x="38471" y="261161"/>
                  </a:moveTo>
                  <a:lnTo>
                    <a:pt x="16467" y="261161"/>
                  </a:lnTo>
                  <a:lnTo>
                    <a:pt x="22796" y="261848"/>
                  </a:lnTo>
                  <a:lnTo>
                    <a:pt x="25679" y="263105"/>
                  </a:lnTo>
                  <a:lnTo>
                    <a:pt x="38557" y="272503"/>
                  </a:lnTo>
                  <a:lnTo>
                    <a:pt x="41935" y="275336"/>
                  </a:lnTo>
                  <a:lnTo>
                    <a:pt x="42659" y="275742"/>
                  </a:lnTo>
                  <a:lnTo>
                    <a:pt x="42722" y="276402"/>
                  </a:lnTo>
                  <a:lnTo>
                    <a:pt x="59792" y="276402"/>
                  </a:lnTo>
                  <a:lnTo>
                    <a:pt x="38471" y="261161"/>
                  </a:lnTo>
                  <a:close/>
                </a:path>
                <a:path w="231775" h="313054">
                  <a:moveTo>
                    <a:pt x="169905" y="258864"/>
                  </a:moveTo>
                  <a:lnTo>
                    <a:pt x="158584" y="258864"/>
                  </a:lnTo>
                  <a:lnTo>
                    <a:pt x="166954" y="264858"/>
                  </a:lnTo>
                  <a:lnTo>
                    <a:pt x="163017" y="273240"/>
                  </a:lnTo>
                  <a:lnTo>
                    <a:pt x="159791" y="276402"/>
                  </a:lnTo>
                  <a:lnTo>
                    <a:pt x="171500" y="276402"/>
                  </a:lnTo>
                  <a:lnTo>
                    <a:pt x="172362" y="275035"/>
                  </a:lnTo>
                  <a:lnTo>
                    <a:pt x="173380" y="268678"/>
                  </a:lnTo>
                  <a:lnTo>
                    <a:pt x="172210" y="263105"/>
                  </a:lnTo>
                  <a:lnTo>
                    <a:pt x="172084" y="262509"/>
                  </a:lnTo>
                  <a:lnTo>
                    <a:pt x="172046" y="262325"/>
                  </a:lnTo>
                  <a:lnTo>
                    <a:pt x="169905" y="258864"/>
                  </a:lnTo>
                  <a:close/>
                </a:path>
                <a:path w="231775" h="313054">
                  <a:moveTo>
                    <a:pt x="171459" y="236715"/>
                  </a:moveTo>
                  <a:lnTo>
                    <a:pt x="157200" y="236715"/>
                  </a:lnTo>
                  <a:lnTo>
                    <a:pt x="166484" y="238353"/>
                  </a:lnTo>
                  <a:lnTo>
                    <a:pt x="166560" y="250329"/>
                  </a:lnTo>
                  <a:lnTo>
                    <a:pt x="157200" y="252006"/>
                  </a:lnTo>
                  <a:lnTo>
                    <a:pt x="171254" y="252006"/>
                  </a:lnTo>
                  <a:lnTo>
                    <a:pt x="172454" y="249930"/>
                  </a:lnTo>
                  <a:lnTo>
                    <a:pt x="173424" y="243093"/>
                  </a:lnTo>
                  <a:lnTo>
                    <a:pt x="171584" y="237121"/>
                  </a:lnTo>
                  <a:lnTo>
                    <a:pt x="171459" y="236715"/>
                  </a:lnTo>
                  <a:close/>
                </a:path>
                <a:path w="231775" h="313054">
                  <a:moveTo>
                    <a:pt x="136427" y="187074"/>
                  </a:moveTo>
                  <a:lnTo>
                    <a:pt x="87329" y="187074"/>
                  </a:lnTo>
                  <a:lnTo>
                    <a:pt x="104681" y="187303"/>
                  </a:lnTo>
                  <a:lnTo>
                    <a:pt x="102080" y="187303"/>
                  </a:lnTo>
                  <a:lnTo>
                    <a:pt x="139693" y="200956"/>
                  </a:lnTo>
                  <a:lnTo>
                    <a:pt x="152603" y="227584"/>
                  </a:lnTo>
                  <a:lnTo>
                    <a:pt x="161769" y="227584"/>
                  </a:lnTo>
                  <a:lnTo>
                    <a:pt x="160921" y="226110"/>
                  </a:lnTo>
                  <a:lnTo>
                    <a:pt x="160883" y="221437"/>
                  </a:lnTo>
                  <a:lnTo>
                    <a:pt x="160235" y="219036"/>
                  </a:lnTo>
                  <a:lnTo>
                    <a:pt x="153925" y="205000"/>
                  </a:lnTo>
                  <a:lnTo>
                    <a:pt x="143424" y="192081"/>
                  </a:lnTo>
                  <a:lnTo>
                    <a:pt x="143063" y="191795"/>
                  </a:lnTo>
                  <a:lnTo>
                    <a:pt x="136427" y="187074"/>
                  </a:lnTo>
                  <a:close/>
                </a:path>
                <a:path w="231775" h="313054">
                  <a:moveTo>
                    <a:pt x="76911" y="117119"/>
                  </a:moveTo>
                  <a:lnTo>
                    <a:pt x="67754" y="117119"/>
                  </a:lnTo>
                  <a:lnTo>
                    <a:pt x="72021" y="178752"/>
                  </a:lnTo>
                  <a:lnTo>
                    <a:pt x="81178" y="178752"/>
                  </a:lnTo>
                  <a:lnTo>
                    <a:pt x="76911" y="117119"/>
                  </a:lnTo>
                  <a:close/>
                </a:path>
                <a:path w="231775" h="313054">
                  <a:moveTo>
                    <a:pt x="222135" y="86664"/>
                  </a:moveTo>
                  <a:lnTo>
                    <a:pt x="62928" y="86664"/>
                  </a:lnTo>
                  <a:lnTo>
                    <a:pt x="53720" y="117119"/>
                  </a:lnTo>
                  <a:lnTo>
                    <a:pt x="231343" y="117119"/>
                  </a:lnTo>
                  <a:lnTo>
                    <a:pt x="228574" y="107962"/>
                  </a:lnTo>
                  <a:lnTo>
                    <a:pt x="65925" y="107962"/>
                  </a:lnTo>
                  <a:lnTo>
                    <a:pt x="69964" y="95719"/>
                  </a:lnTo>
                  <a:lnTo>
                    <a:pt x="224873" y="95719"/>
                  </a:lnTo>
                  <a:lnTo>
                    <a:pt x="222135" y="86664"/>
                  </a:lnTo>
                  <a:close/>
                </a:path>
                <a:path w="231775" h="313054">
                  <a:moveTo>
                    <a:pt x="224873" y="95719"/>
                  </a:moveTo>
                  <a:lnTo>
                    <a:pt x="215099" y="95719"/>
                  </a:lnTo>
                  <a:lnTo>
                    <a:pt x="219138" y="107962"/>
                  </a:lnTo>
                  <a:lnTo>
                    <a:pt x="228574" y="107962"/>
                  </a:lnTo>
                  <a:lnTo>
                    <a:pt x="224873" y="95719"/>
                  </a:lnTo>
                  <a:close/>
                </a:path>
                <a:path w="231775" h="313054">
                  <a:moveTo>
                    <a:pt x="205104" y="65849"/>
                  </a:moveTo>
                  <a:lnTo>
                    <a:pt x="79959" y="65849"/>
                  </a:lnTo>
                  <a:lnTo>
                    <a:pt x="73761" y="86664"/>
                  </a:lnTo>
                  <a:lnTo>
                    <a:pt x="83610" y="86664"/>
                  </a:lnTo>
                  <a:lnTo>
                    <a:pt x="87045" y="74968"/>
                  </a:lnTo>
                  <a:lnTo>
                    <a:pt x="207819" y="74968"/>
                  </a:lnTo>
                  <a:lnTo>
                    <a:pt x="205104" y="65849"/>
                  </a:lnTo>
                  <a:close/>
                </a:path>
                <a:path w="231775" h="313054">
                  <a:moveTo>
                    <a:pt x="207819" y="74968"/>
                  </a:moveTo>
                  <a:lnTo>
                    <a:pt x="198018" y="74968"/>
                  </a:lnTo>
                  <a:lnTo>
                    <a:pt x="201453" y="86664"/>
                  </a:lnTo>
                  <a:lnTo>
                    <a:pt x="211302" y="86664"/>
                  </a:lnTo>
                  <a:lnTo>
                    <a:pt x="207819" y="74968"/>
                  </a:lnTo>
                  <a:close/>
                </a:path>
                <a:path w="231775" h="313054">
                  <a:moveTo>
                    <a:pt x="176174" y="0"/>
                  </a:moveTo>
                  <a:lnTo>
                    <a:pt x="128803" y="11531"/>
                  </a:lnTo>
                  <a:lnTo>
                    <a:pt x="128803" y="65849"/>
                  </a:lnTo>
                  <a:lnTo>
                    <a:pt x="137960" y="65849"/>
                  </a:lnTo>
                  <a:lnTo>
                    <a:pt x="137960" y="18859"/>
                  </a:lnTo>
                  <a:lnTo>
                    <a:pt x="179768" y="9080"/>
                  </a:lnTo>
                  <a:lnTo>
                    <a:pt x="191879" y="9080"/>
                  </a:lnTo>
                  <a:lnTo>
                    <a:pt x="187100" y="2093"/>
                  </a:lnTo>
                  <a:lnTo>
                    <a:pt x="176174" y="0"/>
                  </a:lnTo>
                  <a:close/>
                </a:path>
                <a:path w="231775" h="313054">
                  <a:moveTo>
                    <a:pt x="191879" y="9080"/>
                  </a:moveTo>
                  <a:lnTo>
                    <a:pt x="184384" y="9080"/>
                  </a:lnTo>
                  <a:lnTo>
                    <a:pt x="185229" y="16129"/>
                  </a:lnTo>
                  <a:lnTo>
                    <a:pt x="181470" y="18122"/>
                  </a:lnTo>
                  <a:lnTo>
                    <a:pt x="147104" y="26187"/>
                  </a:lnTo>
                  <a:lnTo>
                    <a:pt x="147104" y="65849"/>
                  </a:lnTo>
                  <a:lnTo>
                    <a:pt x="156260" y="65849"/>
                  </a:lnTo>
                  <a:lnTo>
                    <a:pt x="156260" y="33502"/>
                  </a:lnTo>
                  <a:lnTo>
                    <a:pt x="162895" y="31836"/>
                  </a:lnTo>
                  <a:lnTo>
                    <a:pt x="192643" y="10196"/>
                  </a:lnTo>
                  <a:lnTo>
                    <a:pt x="191879" y="908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0905" y="3365644"/>
              <a:ext cx="258653" cy="19227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8482" y="3318979"/>
              <a:ext cx="313055" cy="1362075"/>
            </a:xfrm>
            <a:custGeom>
              <a:avLst/>
              <a:gdLst/>
              <a:ahLst/>
              <a:cxnLst/>
              <a:rect l="l" t="t" r="r" b="b"/>
              <a:pathLst>
                <a:path w="313055" h="1362075">
                  <a:moveTo>
                    <a:pt x="86868" y="1106639"/>
                  </a:moveTo>
                  <a:lnTo>
                    <a:pt x="83566" y="1103160"/>
                  </a:lnTo>
                  <a:lnTo>
                    <a:pt x="79336" y="1098689"/>
                  </a:lnTo>
                  <a:lnTo>
                    <a:pt x="72847" y="1105916"/>
                  </a:lnTo>
                  <a:lnTo>
                    <a:pt x="82054" y="1113637"/>
                  </a:lnTo>
                  <a:lnTo>
                    <a:pt x="86868" y="1106639"/>
                  </a:lnTo>
                  <a:close/>
                </a:path>
                <a:path w="313055" h="1362075">
                  <a:moveTo>
                    <a:pt x="97536" y="1102055"/>
                  </a:moveTo>
                  <a:lnTo>
                    <a:pt x="97193" y="1101382"/>
                  </a:lnTo>
                  <a:lnTo>
                    <a:pt x="95135" y="1097457"/>
                  </a:lnTo>
                  <a:lnTo>
                    <a:pt x="93510" y="1094346"/>
                  </a:lnTo>
                  <a:lnTo>
                    <a:pt x="88963" y="1091234"/>
                  </a:lnTo>
                  <a:lnTo>
                    <a:pt x="88963" y="1108659"/>
                  </a:lnTo>
                  <a:lnTo>
                    <a:pt x="85318" y="1113764"/>
                  </a:lnTo>
                  <a:lnTo>
                    <a:pt x="79070" y="1118057"/>
                  </a:lnTo>
                  <a:lnTo>
                    <a:pt x="69913" y="1112494"/>
                  </a:lnTo>
                  <a:lnTo>
                    <a:pt x="72009" y="1101382"/>
                  </a:lnTo>
                  <a:lnTo>
                    <a:pt x="74879" y="1098080"/>
                  </a:lnTo>
                  <a:lnTo>
                    <a:pt x="78511" y="1097457"/>
                  </a:lnTo>
                  <a:lnTo>
                    <a:pt x="84759" y="1098524"/>
                  </a:lnTo>
                  <a:lnTo>
                    <a:pt x="88519" y="1102931"/>
                  </a:lnTo>
                  <a:lnTo>
                    <a:pt x="88963" y="1108659"/>
                  </a:lnTo>
                  <a:lnTo>
                    <a:pt x="88963" y="1091234"/>
                  </a:lnTo>
                  <a:lnTo>
                    <a:pt x="86372" y="1089456"/>
                  </a:lnTo>
                  <a:lnTo>
                    <a:pt x="77241" y="1088605"/>
                  </a:lnTo>
                  <a:lnTo>
                    <a:pt x="67818" y="1093330"/>
                  </a:lnTo>
                  <a:lnTo>
                    <a:pt x="62953" y="1102055"/>
                  </a:lnTo>
                  <a:lnTo>
                    <a:pt x="63195" y="1108659"/>
                  </a:lnTo>
                  <a:lnTo>
                    <a:pt x="63309" y="1112050"/>
                  </a:lnTo>
                  <a:lnTo>
                    <a:pt x="69608" y="1120609"/>
                  </a:lnTo>
                  <a:lnTo>
                    <a:pt x="77711" y="1123924"/>
                  </a:lnTo>
                  <a:lnTo>
                    <a:pt x="85991" y="1123188"/>
                  </a:lnTo>
                  <a:lnTo>
                    <a:pt x="93014" y="1118806"/>
                  </a:lnTo>
                  <a:lnTo>
                    <a:pt x="93446" y="1118057"/>
                  </a:lnTo>
                  <a:lnTo>
                    <a:pt x="97345" y="1111250"/>
                  </a:lnTo>
                  <a:lnTo>
                    <a:pt x="97396" y="1108659"/>
                  </a:lnTo>
                  <a:lnTo>
                    <a:pt x="97510" y="1102931"/>
                  </a:lnTo>
                  <a:lnTo>
                    <a:pt x="97536" y="1102055"/>
                  </a:lnTo>
                  <a:close/>
                </a:path>
                <a:path w="313055" h="1362075">
                  <a:moveTo>
                    <a:pt x="252590" y="1260995"/>
                  </a:moveTo>
                  <a:lnTo>
                    <a:pt x="252501" y="1169555"/>
                  </a:lnTo>
                  <a:lnTo>
                    <a:pt x="251993" y="1169555"/>
                  </a:lnTo>
                  <a:lnTo>
                    <a:pt x="251993" y="1167015"/>
                  </a:lnTo>
                  <a:lnTo>
                    <a:pt x="244767" y="1167015"/>
                  </a:lnTo>
                  <a:lnTo>
                    <a:pt x="244767" y="1169555"/>
                  </a:lnTo>
                  <a:lnTo>
                    <a:pt x="243890" y="1169555"/>
                  </a:lnTo>
                  <a:lnTo>
                    <a:pt x="243890" y="1260995"/>
                  </a:lnTo>
                  <a:lnTo>
                    <a:pt x="244055" y="1260995"/>
                  </a:lnTo>
                  <a:lnTo>
                    <a:pt x="244055" y="1262265"/>
                  </a:lnTo>
                  <a:lnTo>
                    <a:pt x="245071" y="1262265"/>
                  </a:lnTo>
                  <a:lnTo>
                    <a:pt x="245071" y="1266075"/>
                  </a:lnTo>
                  <a:lnTo>
                    <a:pt x="252425" y="1266075"/>
                  </a:lnTo>
                  <a:lnTo>
                    <a:pt x="252425" y="1262265"/>
                  </a:lnTo>
                  <a:lnTo>
                    <a:pt x="252590" y="1262265"/>
                  </a:lnTo>
                  <a:lnTo>
                    <a:pt x="252590" y="1260995"/>
                  </a:lnTo>
                  <a:close/>
                </a:path>
                <a:path w="313055" h="1362075">
                  <a:moveTo>
                    <a:pt x="274142" y="1315364"/>
                  </a:moveTo>
                  <a:lnTo>
                    <a:pt x="270738" y="1314119"/>
                  </a:lnTo>
                  <a:lnTo>
                    <a:pt x="269735" y="1306156"/>
                  </a:lnTo>
                  <a:lnTo>
                    <a:pt x="271830" y="1293164"/>
                  </a:lnTo>
                  <a:lnTo>
                    <a:pt x="266827" y="1288300"/>
                  </a:lnTo>
                  <a:lnTo>
                    <a:pt x="262394" y="1288732"/>
                  </a:lnTo>
                  <a:lnTo>
                    <a:pt x="260261" y="1295882"/>
                  </a:lnTo>
                  <a:lnTo>
                    <a:pt x="262483" y="1305674"/>
                  </a:lnTo>
                  <a:lnTo>
                    <a:pt x="261226" y="1312125"/>
                  </a:lnTo>
                  <a:lnTo>
                    <a:pt x="259842" y="1312875"/>
                  </a:lnTo>
                  <a:lnTo>
                    <a:pt x="258813" y="1316215"/>
                  </a:lnTo>
                  <a:lnTo>
                    <a:pt x="259232" y="1317917"/>
                  </a:lnTo>
                  <a:lnTo>
                    <a:pt x="258813" y="1319517"/>
                  </a:lnTo>
                  <a:lnTo>
                    <a:pt x="256667" y="1323505"/>
                  </a:lnTo>
                  <a:lnTo>
                    <a:pt x="253555" y="1328458"/>
                  </a:lnTo>
                  <a:lnTo>
                    <a:pt x="252006" y="1333246"/>
                  </a:lnTo>
                  <a:lnTo>
                    <a:pt x="254558" y="1336738"/>
                  </a:lnTo>
                  <a:lnTo>
                    <a:pt x="257162" y="1337932"/>
                  </a:lnTo>
                  <a:lnTo>
                    <a:pt x="259308" y="1336128"/>
                  </a:lnTo>
                  <a:lnTo>
                    <a:pt x="262547" y="1331658"/>
                  </a:lnTo>
                  <a:lnTo>
                    <a:pt x="265010" y="1325003"/>
                  </a:lnTo>
                  <a:lnTo>
                    <a:pt x="266725" y="1323314"/>
                  </a:lnTo>
                  <a:lnTo>
                    <a:pt x="267766" y="1322285"/>
                  </a:lnTo>
                  <a:lnTo>
                    <a:pt x="269913" y="1322146"/>
                  </a:lnTo>
                  <a:lnTo>
                    <a:pt x="274142" y="1315364"/>
                  </a:lnTo>
                  <a:close/>
                </a:path>
                <a:path w="313055" h="1362075">
                  <a:moveTo>
                    <a:pt x="311848" y="1322463"/>
                  </a:moveTo>
                  <a:lnTo>
                    <a:pt x="308356" y="1299603"/>
                  </a:lnTo>
                  <a:lnTo>
                    <a:pt x="302285" y="1291678"/>
                  </a:lnTo>
                  <a:lnTo>
                    <a:pt x="302285" y="1311033"/>
                  </a:lnTo>
                  <a:lnTo>
                    <a:pt x="297764" y="1337703"/>
                  </a:lnTo>
                  <a:lnTo>
                    <a:pt x="274167" y="1354213"/>
                  </a:lnTo>
                  <a:lnTo>
                    <a:pt x="243192" y="1347863"/>
                  </a:lnTo>
                  <a:lnTo>
                    <a:pt x="229171" y="1322463"/>
                  </a:lnTo>
                  <a:lnTo>
                    <a:pt x="230657" y="1314843"/>
                  </a:lnTo>
                  <a:lnTo>
                    <a:pt x="232384" y="1305953"/>
                  </a:lnTo>
                  <a:lnTo>
                    <a:pt x="234607" y="1294523"/>
                  </a:lnTo>
                  <a:lnTo>
                    <a:pt x="262001" y="1279283"/>
                  </a:lnTo>
                  <a:lnTo>
                    <a:pt x="289699" y="1288173"/>
                  </a:lnTo>
                  <a:lnTo>
                    <a:pt x="302285" y="1311033"/>
                  </a:lnTo>
                  <a:lnTo>
                    <a:pt x="302285" y="1291678"/>
                  </a:lnTo>
                  <a:lnTo>
                    <a:pt x="293763" y="1280553"/>
                  </a:lnTo>
                  <a:lnTo>
                    <a:pt x="290410" y="1279283"/>
                  </a:lnTo>
                  <a:lnTo>
                    <a:pt x="270357" y="1271663"/>
                  </a:lnTo>
                  <a:lnTo>
                    <a:pt x="270294" y="1167523"/>
                  </a:lnTo>
                  <a:lnTo>
                    <a:pt x="269201" y="1163713"/>
                  </a:lnTo>
                  <a:lnTo>
                    <a:pt x="261531" y="1150620"/>
                  </a:lnTo>
                  <a:lnTo>
                    <a:pt x="261531" y="1168793"/>
                  </a:lnTo>
                  <a:lnTo>
                    <a:pt x="261416" y="1270393"/>
                  </a:lnTo>
                  <a:lnTo>
                    <a:pt x="260438" y="1271663"/>
                  </a:lnTo>
                  <a:lnTo>
                    <a:pt x="246722" y="1274203"/>
                  </a:lnTo>
                  <a:lnTo>
                    <a:pt x="235102" y="1281823"/>
                  </a:lnTo>
                  <a:lnTo>
                    <a:pt x="226148" y="1293253"/>
                  </a:lnTo>
                  <a:lnTo>
                    <a:pt x="220408" y="1305953"/>
                  </a:lnTo>
                  <a:lnTo>
                    <a:pt x="203301" y="1305953"/>
                  </a:lnTo>
                  <a:lnTo>
                    <a:pt x="202806" y="1297063"/>
                  </a:lnTo>
                  <a:lnTo>
                    <a:pt x="202742" y="1295793"/>
                  </a:lnTo>
                  <a:lnTo>
                    <a:pt x="199745" y="1285633"/>
                  </a:lnTo>
                  <a:lnTo>
                    <a:pt x="194437" y="1276794"/>
                  </a:lnTo>
                  <a:lnTo>
                    <a:pt x="194437" y="1304683"/>
                  </a:lnTo>
                  <a:lnTo>
                    <a:pt x="190982" y="1322463"/>
                  </a:lnTo>
                  <a:lnTo>
                    <a:pt x="182841" y="1338973"/>
                  </a:lnTo>
                  <a:lnTo>
                    <a:pt x="169900" y="1350403"/>
                  </a:lnTo>
                  <a:lnTo>
                    <a:pt x="152069" y="1349133"/>
                  </a:lnTo>
                  <a:lnTo>
                    <a:pt x="149263" y="1347863"/>
                  </a:lnTo>
                  <a:lnTo>
                    <a:pt x="146443" y="1345323"/>
                  </a:lnTo>
                  <a:lnTo>
                    <a:pt x="141630" y="1346593"/>
                  </a:lnTo>
                  <a:lnTo>
                    <a:pt x="138379" y="1349133"/>
                  </a:lnTo>
                  <a:lnTo>
                    <a:pt x="136232" y="1349133"/>
                  </a:lnTo>
                  <a:lnTo>
                    <a:pt x="118491" y="1350403"/>
                  </a:lnTo>
                  <a:lnTo>
                    <a:pt x="105549" y="1338973"/>
                  </a:lnTo>
                  <a:lnTo>
                    <a:pt x="97332" y="1322463"/>
                  </a:lnTo>
                  <a:lnTo>
                    <a:pt x="93840" y="1305953"/>
                  </a:lnTo>
                  <a:lnTo>
                    <a:pt x="94107" y="1303413"/>
                  </a:lnTo>
                  <a:lnTo>
                    <a:pt x="94792" y="1297063"/>
                  </a:lnTo>
                  <a:lnTo>
                    <a:pt x="94932" y="1295793"/>
                  </a:lnTo>
                  <a:lnTo>
                    <a:pt x="95211" y="1293253"/>
                  </a:lnTo>
                  <a:lnTo>
                    <a:pt x="126276" y="1269123"/>
                  </a:lnTo>
                  <a:lnTo>
                    <a:pt x="131292" y="1270393"/>
                  </a:lnTo>
                  <a:lnTo>
                    <a:pt x="138417" y="1272933"/>
                  </a:lnTo>
                  <a:lnTo>
                    <a:pt x="141706" y="1275473"/>
                  </a:lnTo>
                  <a:lnTo>
                    <a:pt x="146900" y="1275473"/>
                  </a:lnTo>
                  <a:lnTo>
                    <a:pt x="152527" y="1270393"/>
                  </a:lnTo>
                  <a:lnTo>
                    <a:pt x="156972" y="1270393"/>
                  </a:lnTo>
                  <a:lnTo>
                    <a:pt x="171780" y="1271663"/>
                  </a:lnTo>
                  <a:lnTo>
                    <a:pt x="184035" y="1279283"/>
                  </a:lnTo>
                  <a:lnTo>
                    <a:pt x="192125" y="1290713"/>
                  </a:lnTo>
                  <a:lnTo>
                    <a:pt x="194437" y="1304683"/>
                  </a:lnTo>
                  <a:lnTo>
                    <a:pt x="194437" y="1276794"/>
                  </a:lnTo>
                  <a:lnTo>
                    <a:pt x="188099" y="1270393"/>
                  </a:lnTo>
                  <a:lnTo>
                    <a:pt x="186842" y="1269123"/>
                  </a:lnTo>
                  <a:lnTo>
                    <a:pt x="186842" y="1267853"/>
                  </a:lnTo>
                  <a:lnTo>
                    <a:pt x="186842" y="1264043"/>
                  </a:lnTo>
                  <a:lnTo>
                    <a:pt x="186969" y="1181493"/>
                  </a:lnTo>
                  <a:lnTo>
                    <a:pt x="186994" y="1168793"/>
                  </a:lnTo>
                  <a:lnTo>
                    <a:pt x="197002" y="1151013"/>
                  </a:lnTo>
                  <a:lnTo>
                    <a:pt x="210121" y="1153553"/>
                  </a:lnTo>
                  <a:lnTo>
                    <a:pt x="223227" y="1152283"/>
                  </a:lnTo>
                  <a:lnTo>
                    <a:pt x="229806" y="1151013"/>
                  </a:lnTo>
                  <a:lnTo>
                    <a:pt x="236397" y="1149743"/>
                  </a:lnTo>
                  <a:lnTo>
                    <a:pt x="249694" y="1148473"/>
                  </a:lnTo>
                  <a:lnTo>
                    <a:pt x="261531" y="1168793"/>
                  </a:lnTo>
                  <a:lnTo>
                    <a:pt x="261531" y="1150620"/>
                  </a:lnTo>
                  <a:lnTo>
                    <a:pt x="260273" y="1148473"/>
                  </a:lnTo>
                  <a:lnTo>
                    <a:pt x="258051" y="1144663"/>
                  </a:lnTo>
                  <a:lnTo>
                    <a:pt x="245173" y="1122667"/>
                  </a:lnTo>
                  <a:lnTo>
                    <a:pt x="245173" y="1139583"/>
                  </a:lnTo>
                  <a:lnTo>
                    <a:pt x="244424" y="1139583"/>
                  </a:lnTo>
                  <a:lnTo>
                    <a:pt x="212471" y="1144663"/>
                  </a:lnTo>
                  <a:lnTo>
                    <a:pt x="202018" y="1142123"/>
                  </a:lnTo>
                  <a:lnTo>
                    <a:pt x="203606" y="1138313"/>
                  </a:lnTo>
                  <a:lnTo>
                    <a:pt x="213423" y="1125613"/>
                  </a:lnTo>
                  <a:lnTo>
                    <a:pt x="213423" y="1074813"/>
                  </a:lnTo>
                  <a:lnTo>
                    <a:pt x="234924" y="1074813"/>
                  </a:lnTo>
                  <a:lnTo>
                    <a:pt x="234924" y="1124343"/>
                  </a:lnTo>
                  <a:lnTo>
                    <a:pt x="245173" y="1139583"/>
                  </a:lnTo>
                  <a:lnTo>
                    <a:pt x="245173" y="1122667"/>
                  </a:lnTo>
                  <a:lnTo>
                    <a:pt x="243928" y="1120533"/>
                  </a:lnTo>
                  <a:lnTo>
                    <a:pt x="243801" y="1087513"/>
                  </a:lnTo>
                  <a:lnTo>
                    <a:pt x="243763" y="1076083"/>
                  </a:lnTo>
                  <a:lnTo>
                    <a:pt x="244995" y="1074813"/>
                  </a:lnTo>
                  <a:lnTo>
                    <a:pt x="249910" y="1069733"/>
                  </a:lnTo>
                  <a:lnTo>
                    <a:pt x="250431" y="1065923"/>
                  </a:lnTo>
                  <a:lnTo>
                    <a:pt x="250952" y="1062113"/>
                  </a:lnTo>
                  <a:lnTo>
                    <a:pt x="249821" y="1059573"/>
                  </a:lnTo>
                  <a:lnTo>
                    <a:pt x="247535" y="1054493"/>
                  </a:lnTo>
                  <a:lnTo>
                    <a:pt x="242519" y="1051852"/>
                  </a:lnTo>
                  <a:lnTo>
                    <a:pt x="242519" y="1060843"/>
                  </a:lnTo>
                  <a:lnTo>
                    <a:pt x="241833" y="1064653"/>
                  </a:lnTo>
                  <a:lnTo>
                    <a:pt x="241884" y="1065923"/>
                  </a:lnTo>
                  <a:lnTo>
                    <a:pt x="206463" y="1065923"/>
                  </a:lnTo>
                  <a:lnTo>
                    <a:pt x="206387" y="1060843"/>
                  </a:lnTo>
                  <a:lnTo>
                    <a:pt x="206095" y="1060843"/>
                  </a:lnTo>
                  <a:lnTo>
                    <a:pt x="211175" y="1059573"/>
                  </a:lnTo>
                  <a:lnTo>
                    <a:pt x="239547" y="1059573"/>
                  </a:lnTo>
                  <a:lnTo>
                    <a:pt x="242519" y="1060843"/>
                  </a:lnTo>
                  <a:lnTo>
                    <a:pt x="242519" y="1051852"/>
                  </a:lnTo>
                  <a:lnTo>
                    <a:pt x="240309" y="1050683"/>
                  </a:lnTo>
                  <a:lnTo>
                    <a:pt x="208038" y="1050683"/>
                  </a:lnTo>
                  <a:lnTo>
                    <a:pt x="200799" y="1054493"/>
                  </a:lnTo>
                  <a:lnTo>
                    <a:pt x="197383" y="1062113"/>
                  </a:lnTo>
                  <a:lnTo>
                    <a:pt x="198437" y="1069733"/>
                  </a:lnTo>
                  <a:lnTo>
                    <a:pt x="204584" y="1076083"/>
                  </a:lnTo>
                  <a:lnTo>
                    <a:pt x="204520" y="1119263"/>
                  </a:lnTo>
                  <a:lnTo>
                    <a:pt x="177990" y="1166253"/>
                  </a:lnTo>
                  <a:lnTo>
                    <a:pt x="177990" y="1264043"/>
                  </a:lnTo>
                  <a:lnTo>
                    <a:pt x="174523" y="1262773"/>
                  </a:lnTo>
                  <a:lnTo>
                    <a:pt x="171043" y="1261503"/>
                  </a:lnTo>
                  <a:lnTo>
                    <a:pt x="156616" y="1261503"/>
                  </a:lnTo>
                  <a:lnTo>
                    <a:pt x="149529" y="1262773"/>
                  </a:lnTo>
                  <a:lnTo>
                    <a:pt x="147853" y="1261503"/>
                  </a:lnTo>
                  <a:lnTo>
                    <a:pt x="158546" y="1247533"/>
                  </a:lnTo>
                  <a:lnTo>
                    <a:pt x="159639" y="1241183"/>
                  </a:lnTo>
                  <a:lnTo>
                    <a:pt x="154889" y="1238643"/>
                  </a:lnTo>
                  <a:lnTo>
                    <a:pt x="146888" y="1244993"/>
                  </a:lnTo>
                  <a:lnTo>
                    <a:pt x="141439" y="1257693"/>
                  </a:lnTo>
                  <a:lnTo>
                    <a:pt x="140030" y="1264043"/>
                  </a:lnTo>
                  <a:lnTo>
                    <a:pt x="130924" y="1261503"/>
                  </a:lnTo>
                  <a:lnTo>
                    <a:pt x="121615" y="1261503"/>
                  </a:lnTo>
                  <a:lnTo>
                    <a:pt x="112496" y="1264043"/>
                  </a:lnTo>
                  <a:lnTo>
                    <a:pt x="103987" y="1267853"/>
                  </a:lnTo>
                  <a:lnTo>
                    <a:pt x="90068" y="1241183"/>
                  </a:lnTo>
                  <a:lnTo>
                    <a:pt x="124942" y="1214513"/>
                  </a:lnTo>
                  <a:lnTo>
                    <a:pt x="145757" y="1175143"/>
                  </a:lnTo>
                  <a:lnTo>
                    <a:pt x="152336" y="1144663"/>
                  </a:lnTo>
                  <a:lnTo>
                    <a:pt x="151447" y="1135773"/>
                  </a:lnTo>
                  <a:lnTo>
                    <a:pt x="145935" y="1125613"/>
                  </a:lnTo>
                  <a:lnTo>
                    <a:pt x="143891" y="1123823"/>
                  </a:lnTo>
                  <a:lnTo>
                    <a:pt x="143891" y="1142123"/>
                  </a:lnTo>
                  <a:lnTo>
                    <a:pt x="142862" y="1151013"/>
                  </a:lnTo>
                  <a:lnTo>
                    <a:pt x="125996" y="1198003"/>
                  </a:lnTo>
                  <a:lnTo>
                    <a:pt x="91960" y="1231023"/>
                  </a:lnTo>
                  <a:lnTo>
                    <a:pt x="94881" y="1225943"/>
                  </a:lnTo>
                  <a:lnTo>
                    <a:pt x="98704" y="1219593"/>
                  </a:lnTo>
                  <a:lnTo>
                    <a:pt x="101777" y="1213243"/>
                  </a:lnTo>
                  <a:lnTo>
                    <a:pt x="116179" y="1177683"/>
                  </a:lnTo>
                  <a:lnTo>
                    <a:pt x="120421" y="1152283"/>
                  </a:lnTo>
                  <a:lnTo>
                    <a:pt x="120535" y="1149743"/>
                  </a:lnTo>
                  <a:lnTo>
                    <a:pt x="120650" y="1147203"/>
                  </a:lnTo>
                  <a:lnTo>
                    <a:pt x="120777" y="1133233"/>
                  </a:lnTo>
                  <a:lnTo>
                    <a:pt x="118516" y="1125613"/>
                  </a:lnTo>
                  <a:lnTo>
                    <a:pt x="118516" y="1119263"/>
                  </a:lnTo>
                  <a:lnTo>
                    <a:pt x="119367" y="1119263"/>
                  </a:lnTo>
                  <a:lnTo>
                    <a:pt x="126949" y="1121803"/>
                  </a:lnTo>
                  <a:lnTo>
                    <a:pt x="134962" y="1128153"/>
                  </a:lnTo>
                  <a:lnTo>
                    <a:pt x="141300" y="1134503"/>
                  </a:lnTo>
                  <a:lnTo>
                    <a:pt x="143891" y="1142123"/>
                  </a:lnTo>
                  <a:lnTo>
                    <a:pt x="143891" y="1123823"/>
                  </a:lnTo>
                  <a:lnTo>
                    <a:pt x="138722" y="1119263"/>
                  </a:lnTo>
                  <a:lnTo>
                    <a:pt x="137274" y="1117993"/>
                  </a:lnTo>
                  <a:lnTo>
                    <a:pt x="126873" y="1112913"/>
                  </a:lnTo>
                  <a:lnTo>
                    <a:pt x="116141" y="1110373"/>
                  </a:lnTo>
                  <a:lnTo>
                    <a:pt x="112090" y="1097673"/>
                  </a:lnTo>
                  <a:lnTo>
                    <a:pt x="111569" y="1096378"/>
                  </a:lnTo>
                  <a:lnTo>
                    <a:pt x="111569" y="1131963"/>
                  </a:lnTo>
                  <a:lnTo>
                    <a:pt x="111493" y="1134503"/>
                  </a:lnTo>
                  <a:lnTo>
                    <a:pt x="110782" y="1161173"/>
                  </a:lnTo>
                  <a:lnTo>
                    <a:pt x="103555" y="1187843"/>
                  </a:lnTo>
                  <a:lnTo>
                    <a:pt x="91960" y="1213243"/>
                  </a:lnTo>
                  <a:lnTo>
                    <a:pt x="78041" y="1237373"/>
                  </a:lnTo>
                  <a:lnTo>
                    <a:pt x="77812" y="1238643"/>
                  </a:lnTo>
                  <a:lnTo>
                    <a:pt x="78333" y="1239913"/>
                  </a:lnTo>
                  <a:lnTo>
                    <a:pt x="78740" y="1239913"/>
                  </a:lnTo>
                  <a:lnTo>
                    <a:pt x="82321" y="1247533"/>
                  </a:lnTo>
                  <a:lnTo>
                    <a:pt x="86906" y="1255153"/>
                  </a:lnTo>
                  <a:lnTo>
                    <a:pt x="91592" y="1262773"/>
                  </a:lnTo>
                  <a:lnTo>
                    <a:pt x="95465" y="1269123"/>
                  </a:lnTo>
                  <a:lnTo>
                    <a:pt x="96024" y="1270393"/>
                  </a:lnTo>
                  <a:lnTo>
                    <a:pt x="96469" y="1271663"/>
                  </a:lnTo>
                  <a:lnTo>
                    <a:pt x="96735" y="1272933"/>
                  </a:lnTo>
                  <a:lnTo>
                    <a:pt x="89547" y="1283093"/>
                  </a:lnTo>
                  <a:lnTo>
                    <a:pt x="85636" y="1291983"/>
                  </a:lnTo>
                  <a:lnTo>
                    <a:pt x="85636" y="1276743"/>
                  </a:lnTo>
                  <a:lnTo>
                    <a:pt x="80530" y="1275473"/>
                  </a:lnTo>
                  <a:lnTo>
                    <a:pt x="77939" y="1278013"/>
                  </a:lnTo>
                  <a:lnTo>
                    <a:pt x="76771" y="1280553"/>
                  </a:lnTo>
                  <a:lnTo>
                    <a:pt x="76771" y="1295793"/>
                  </a:lnTo>
                  <a:lnTo>
                    <a:pt x="67919" y="1295793"/>
                  </a:lnTo>
                  <a:lnTo>
                    <a:pt x="67919" y="1257693"/>
                  </a:lnTo>
                  <a:lnTo>
                    <a:pt x="64731" y="1256423"/>
                  </a:lnTo>
                  <a:lnTo>
                    <a:pt x="62077" y="1256423"/>
                  </a:lnTo>
                  <a:lnTo>
                    <a:pt x="59067" y="1257693"/>
                  </a:lnTo>
                  <a:lnTo>
                    <a:pt x="59067" y="1295793"/>
                  </a:lnTo>
                  <a:lnTo>
                    <a:pt x="57607" y="1294523"/>
                  </a:lnTo>
                  <a:lnTo>
                    <a:pt x="49580" y="1297063"/>
                  </a:lnTo>
                  <a:lnTo>
                    <a:pt x="49580" y="1294523"/>
                  </a:lnTo>
                  <a:lnTo>
                    <a:pt x="49580" y="1276743"/>
                  </a:lnTo>
                  <a:lnTo>
                    <a:pt x="44183" y="1275473"/>
                  </a:lnTo>
                  <a:lnTo>
                    <a:pt x="42138" y="1276743"/>
                  </a:lnTo>
                  <a:lnTo>
                    <a:pt x="42011" y="1278013"/>
                  </a:lnTo>
                  <a:lnTo>
                    <a:pt x="40716" y="1279283"/>
                  </a:lnTo>
                  <a:lnTo>
                    <a:pt x="40716" y="1294523"/>
                  </a:lnTo>
                  <a:lnTo>
                    <a:pt x="34975" y="1293253"/>
                  </a:lnTo>
                  <a:lnTo>
                    <a:pt x="30581" y="1288173"/>
                  </a:lnTo>
                  <a:lnTo>
                    <a:pt x="29235" y="1281823"/>
                  </a:lnTo>
                  <a:lnTo>
                    <a:pt x="29324" y="1280553"/>
                  </a:lnTo>
                  <a:lnTo>
                    <a:pt x="29413" y="1279283"/>
                  </a:lnTo>
                  <a:lnTo>
                    <a:pt x="29502" y="1278013"/>
                  </a:lnTo>
                  <a:lnTo>
                    <a:pt x="29603" y="1276743"/>
                  </a:lnTo>
                  <a:lnTo>
                    <a:pt x="29692" y="1275473"/>
                  </a:lnTo>
                  <a:lnTo>
                    <a:pt x="29781" y="1274203"/>
                  </a:lnTo>
                  <a:lnTo>
                    <a:pt x="29870" y="1272933"/>
                  </a:lnTo>
                  <a:lnTo>
                    <a:pt x="29972" y="1271663"/>
                  </a:lnTo>
                  <a:lnTo>
                    <a:pt x="34912" y="1261503"/>
                  </a:lnTo>
                  <a:lnTo>
                    <a:pt x="41186" y="1250073"/>
                  </a:lnTo>
                  <a:lnTo>
                    <a:pt x="45923" y="1241183"/>
                  </a:lnTo>
                  <a:lnTo>
                    <a:pt x="46202" y="1239913"/>
                  </a:lnTo>
                  <a:lnTo>
                    <a:pt x="46647" y="1238643"/>
                  </a:lnTo>
                  <a:lnTo>
                    <a:pt x="46304" y="1238643"/>
                  </a:lnTo>
                  <a:lnTo>
                    <a:pt x="31711" y="1214513"/>
                  </a:lnTo>
                  <a:lnTo>
                    <a:pt x="19202" y="1191653"/>
                  </a:lnTo>
                  <a:lnTo>
                    <a:pt x="10769" y="1164983"/>
                  </a:lnTo>
                  <a:lnTo>
                    <a:pt x="8750" y="1142123"/>
                  </a:lnTo>
                  <a:lnTo>
                    <a:pt x="8839" y="1130693"/>
                  </a:lnTo>
                  <a:lnTo>
                    <a:pt x="9359" y="1129423"/>
                  </a:lnTo>
                  <a:lnTo>
                    <a:pt x="10045" y="1128153"/>
                  </a:lnTo>
                  <a:lnTo>
                    <a:pt x="10350" y="1128153"/>
                  </a:lnTo>
                  <a:lnTo>
                    <a:pt x="13944" y="1134503"/>
                  </a:lnTo>
                  <a:lnTo>
                    <a:pt x="18732" y="1140853"/>
                  </a:lnTo>
                  <a:lnTo>
                    <a:pt x="24384" y="1145933"/>
                  </a:lnTo>
                  <a:lnTo>
                    <a:pt x="30556" y="1149743"/>
                  </a:lnTo>
                  <a:lnTo>
                    <a:pt x="26479" y="1159903"/>
                  </a:lnTo>
                  <a:lnTo>
                    <a:pt x="21755" y="1170063"/>
                  </a:lnTo>
                  <a:lnTo>
                    <a:pt x="19304" y="1181493"/>
                  </a:lnTo>
                  <a:lnTo>
                    <a:pt x="22098" y="1190383"/>
                  </a:lnTo>
                  <a:lnTo>
                    <a:pt x="23939" y="1194193"/>
                  </a:lnTo>
                  <a:lnTo>
                    <a:pt x="27940" y="1196733"/>
                  </a:lnTo>
                  <a:lnTo>
                    <a:pt x="34594" y="1198003"/>
                  </a:lnTo>
                  <a:lnTo>
                    <a:pt x="47409" y="1199273"/>
                  </a:lnTo>
                  <a:lnTo>
                    <a:pt x="55130" y="1198003"/>
                  </a:lnTo>
                  <a:lnTo>
                    <a:pt x="58940" y="1196733"/>
                  </a:lnTo>
                  <a:lnTo>
                    <a:pt x="61607" y="1192923"/>
                  </a:lnTo>
                  <a:lnTo>
                    <a:pt x="62763" y="1190383"/>
                  </a:lnTo>
                  <a:lnTo>
                    <a:pt x="65671" y="1184033"/>
                  </a:lnTo>
                  <a:lnTo>
                    <a:pt x="65024" y="1175143"/>
                  </a:lnTo>
                  <a:lnTo>
                    <a:pt x="59690" y="1156093"/>
                  </a:lnTo>
                  <a:lnTo>
                    <a:pt x="64198" y="1154823"/>
                  </a:lnTo>
                  <a:lnTo>
                    <a:pt x="79362" y="1154823"/>
                  </a:lnTo>
                  <a:lnTo>
                    <a:pt x="79273" y="1152283"/>
                  </a:lnTo>
                  <a:lnTo>
                    <a:pt x="79184" y="1149743"/>
                  </a:lnTo>
                  <a:lnTo>
                    <a:pt x="79095" y="1147203"/>
                  </a:lnTo>
                  <a:lnTo>
                    <a:pt x="79019" y="1144663"/>
                  </a:lnTo>
                  <a:lnTo>
                    <a:pt x="78930" y="1142123"/>
                  </a:lnTo>
                  <a:lnTo>
                    <a:pt x="78892" y="1140853"/>
                  </a:lnTo>
                  <a:lnTo>
                    <a:pt x="65976" y="1145933"/>
                  </a:lnTo>
                  <a:lnTo>
                    <a:pt x="61264" y="1147203"/>
                  </a:lnTo>
                  <a:lnTo>
                    <a:pt x="57226" y="1146670"/>
                  </a:lnTo>
                  <a:lnTo>
                    <a:pt x="57226" y="1177683"/>
                  </a:lnTo>
                  <a:lnTo>
                    <a:pt x="57200" y="1184033"/>
                  </a:lnTo>
                  <a:lnTo>
                    <a:pt x="55181" y="1187843"/>
                  </a:lnTo>
                  <a:lnTo>
                    <a:pt x="48628" y="1190383"/>
                  </a:lnTo>
                  <a:lnTo>
                    <a:pt x="47028" y="1189113"/>
                  </a:lnTo>
                  <a:lnTo>
                    <a:pt x="37261" y="1189113"/>
                  </a:lnTo>
                  <a:lnTo>
                    <a:pt x="27266" y="1190383"/>
                  </a:lnTo>
                  <a:lnTo>
                    <a:pt x="27749" y="1184033"/>
                  </a:lnTo>
                  <a:lnTo>
                    <a:pt x="27838" y="1182763"/>
                  </a:lnTo>
                  <a:lnTo>
                    <a:pt x="27940" y="1181493"/>
                  </a:lnTo>
                  <a:lnTo>
                    <a:pt x="28041" y="1180223"/>
                  </a:lnTo>
                  <a:lnTo>
                    <a:pt x="29438" y="1175143"/>
                  </a:lnTo>
                  <a:lnTo>
                    <a:pt x="32435" y="1167523"/>
                  </a:lnTo>
                  <a:lnTo>
                    <a:pt x="35763" y="1159903"/>
                  </a:lnTo>
                  <a:lnTo>
                    <a:pt x="38163" y="1154823"/>
                  </a:lnTo>
                  <a:lnTo>
                    <a:pt x="38658" y="1153553"/>
                  </a:lnTo>
                  <a:lnTo>
                    <a:pt x="38684" y="1152283"/>
                  </a:lnTo>
                  <a:lnTo>
                    <a:pt x="40081" y="1153553"/>
                  </a:lnTo>
                  <a:lnTo>
                    <a:pt x="40551" y="1157363"/>
                  </a:lnTo>
                  <a:lnTo>
                    <a:pt x="36055" y="1168793"/>
                  </a:lnTo>
                  <a:lnTo>
                    <a:pt x="49199" y="1172603"/>
                  </a:lnTo>
                  <a:lnTo>
                    <a:pt x="48945" y="1170063"/>
                  </a:lnTo>
                  <a:lnTo>
                    <a:pt x="48818" y="1168793"/>
                  </a:lnTo>
                  <a:lnTo>
                    <a:pt x="48691" y="1167523"/>
                  </a:lnTo>
                  <a:lnTo>
                    <a:pt x="48577" y="1166253"/>
                  </a:lnTo>
                  <a:lnTo>
                    <a:pt x="47942" y="1159903"/>
                  </a:lnTo>
                  <a:lnTo>
                    <a:pt x="47828" y="1158633"/>
                  </a:lnTo>
                  <a:lnTo>
                    <a:pt x="48945" y="1154823"/>
                  </a:lnTo>
                  <a:lnTo>
                    <a:pt x="49784" y="1154823"/>
                  </a:lnTo>
                  <a:lnTo>
                    <a:pt x="52031" y="1159903"/>
                  </a:lnTo>
                  <a:lnTo>
                    <a:pt x="57226" y="1177683"/>
                  </a:lnTo>
                  <a:lnTo>
                    <a:pt x="57226" y="1146670"/>
                  </a:lnTo>
                  <a:lnTo>
                    <a:pt x="42100" y="1144663"/>
                  </a:lnTo>
                  <a:lnTo>
                    <a:pt x="26111" y="1135773"/>
                  </a:lnTo>
                  <a:lnTo>
                    <a:pt x="21234" y="1128153"/>
                  </a:lnTo>
                  <a:lnTo>
                    <a:pt x="16357" y="1120533"/>
                  </a:lnTo>
                  <a:lnTo>
                    <a:pt x="16306" y="1117993"/>
                  </a:lnTo>
                  <a:lnTo>
                    <a:pt x="16192" y="1112913"/>
                  </a:lnTo>
                  <a:lnTo>
                    <a:pt x="16141" y="1110373"/>
                  </a:lnTo>
                  <a:lnTo>
                    <a:pt x="16052" y="1106563"/>
                  </a:lnTo>
                  <a:lnTo>
                    <a:pt x="15951" y="1101483"/>
                  </a:lnTo>
                  <a:lnTo>
                    <a:pt x="18821" y="1093863"/>
                  </a:lnTo>
                  <a:lnTo>
                    <a:pt x="24295" y="1081163"/>
                  </a:lnTo>
                  <a:lnTo>
                    <a:pt x="29959" y="1068463"/>
                  </a:lnTo>
                  <a:lnTo>
                    <a:pt x="33439" y="1063383"/>
                  </a:lnTo>
                  <a:lnTo>
                    <a:pt x="57137" y="1086243"/>
                  </a:lnTo>
                  <a:lnTo>
                    <a:pt x="59016" y="1087513"/>
                  </a:lnTo>
                  <a:lnTo>
                    <a:pt x="61036" y="1086243"/>
                  </a:lnTo>
                  <a:lnTo>
                    <a:pt x="62547" y="1084973"/>
                  </a:lnTo>
                  <a:lnTo>
                    <a:pt x="67640" y="1079893"/>
                  </a:lnTo>
                  <a:lnTo>
                    <a:pt x="71564" y="1076083"/>
                  </a:lnTo>
                  <a:lnTo>
                    <a:pt x="72859" y="1074813"/>
                  </a:lnTo>
                  <a:lnTo>
                    <a:pt x="78143" y="1068463"/>
                  </a:lnTo>
                  <a:lnTo>
                    <a:pt x="83400" y="1063383"/>
                  </a:lnTo>
                  <a:lnTo>
                    <a:pt x="84988" y="1063383"/>
                  </a:lnTo>
                  <a:lnTo>
                    <a:pt x="94081" y="1079893"/>
                  </a:lnTo>
                  <a:lnTo>
                    <a:pt x="101993" y="1096403"/>
                  </a:lnTo>
                  <a:lnTo>
                    <a:pt x="108038" y="1114183"/>
                  </a:lnTo>
                  <a:lnTo>
                    <a:pt x="111569" y="1131963"/>
                  </a:lnTo>
                  <a:lnTo>
                    <a:pt x="111569" y="1096378"/>
                  </a:lnTo>
                  <a:lnTo>
                    <a:pt x="107505" y="1086243"/>
                  </a:lnTo>
                  <a:lnTo>
                    <a:pt x="102273" y="1076083"/>
                  </a:lnTo>
                  <a:lnTo>
                    <a:pt x="96266" y="1064653"/>
                  </a:lnTo>
                  <a:lnTo>
                    <a:pt x="95465" y="1063383"/>
                  </a:lnTo>
                  <a:lnTo>
                    <a:pt x="93103" y="1059573"/>
                  </a:lnTo>
                  <a:lnTo>
                    <a:pt x="88709" y="1049413"/>
                  </a:lnTo>
                  <a:lnTo>
                    <a:pt x="80975" y="1053223"/>
                  </a:lnTo>
                  <a:lnTo>
                    <a:pt x="59296" y="1076083"/>
                  </a:lnTo>
                  <a:lnTo>
                    <a:pt x="56032" y="1073543"/>
                  </a:lnTo>
                  <a:lnTo>
                    <a:pt x="52666" y="1069733"/>
                  </a:lnTo>
                  <a:lnTo>
                    <a:pt x="49568" y="1067193"/>
                  </a:lnTo>
                  <a:lnTo>
                    <a:pt x="46240" y="1063383"/>
                  </a:lnTo>
                  <a:lnTo>
                    <a:pt x="45135" y="1062113"/>
                  </a:lnTo>
                  <a:lnTo>
                    <a:pt x="39700" y="1057033"/>
                  </a:lnTo>
                  <a:lnTo>
                    <a:pt x="33820" y="1054493"/>
                  </a:lnTo>
                  <a:lnTo>
                    <a:pt x="28041" y="1055763"/>
                  </a:lnTo>
                  <a:lnTo>
                    <a:pt x="25158" y="1058303"/>
                  </a:lnTo>
                  <a:lnTo>
                    <a:pt x="18719" y="1071003"/>
                  </a:lnTo>
                  <a:lnTo>
                    <a:pt x="4991" y="1106563"/>
                  </a:lnTo>
                  <a:lnTo>
                    <a:pt x="165" y="1135773"/>
                  </a:lnTo>
                  <a:lnTo>
                    <a:pt x="241" y="1140853"/>
                  </a:lnTo>
                  <a:lnTo>
                    <a:pt x="546" y="1144663"/>
                  </a:lnTo>
                  <a:lnTo>
                    <a:pt x="635" y="1145933"/>
                  </a:lnTo>
                  <a:lnTo>
                    <a:pt x="736" y="1147203"/>
                  </a:lnTo>
                  <a:lnTo>
                    <a:pt x="838" y="1148473"/>
                  </a:lnTo>
                  <a:lnTo>
                    <a:pt x="939" y="1149743"/>
                  </a:lnTo>
                  <a:lnTo>
                    <a:pt x="1028" y="1151013"/>
                  </a:lnTo>
                  <a:lnTo>
                    <a:pt x="1130" y="1152283"/>
                  </a:lnTo>
                  <a:lnTo>
                    <a:pt x="1231" y="1153553"/>
                  </a:lnTo>
                  <a:lnTo>
                    <a:pt x="1333" y="1154823"/>
                  </a:lnTo>
                  <a:lnTo>
                    <a:pt x="1422" y="1156093"/>
                  </a:lnTo>
                  <a:lnTo>
                    <a:pt x="1524" y="1157363"/>
                  </a:lnTo>
                  <a:lnTo>
                    <a:pt x="1625" y="1158633"/>
                  </a:lnTo>
                  <a:lnTo>
                    <a:pt x="1727" y="1159903"/>
                  </a:lnTo>
                  <a:lnTo>
                    <a:pt x="1828" y="1161173"/>
                  </a:lnTo>
                  <a:lnTo>
                    <a:pt x="1917" y="1162443"/>
                  </a:lnTo>
                  <a:lnTo>
                    <a:pt x="2019" y="1163713"/>
                  </a:lnTo>
                  <a:lnTo>
                    <a:pt x="2120" y="1164983"/>
                  </a:lnTo>
                  <a:lnTo>
                    <a:pt x="2222" y="1166253"/>
                  </a:lnTo>
                  <a:lnTo>
                    <a:pt x="2311" y="1167523"/>
                  </a:lnTo>
                  <a:lnTo>
                    <a:pt x="12776" y="1199273"/>
                  </a:lnTo>
                  <a:lnTo>
                    <a:pt x="18110" y="1209433"/>
                  </a:lnTo>
                  <a:lnTo>
                    <a:pt x="24091" y="1219593"/>
                  </a:lnTo>
                  <a:lnTo>
                    <a:pt x="36703" y="1239913"/>
                  </a:lnTo>
                  <a:lnTo>
                    <a:pt x="30327" y="1251343"/>
                  </a:lnTo>
                  <a:lnTo>
                    <a:pt x="23609" y="1264043"/>
                  </a:lnTo>
                  <a:lnTo>
                    <a:pt x="19939" y="1276743"/>
                  </a:lnTo>
                  <a:lnTo>
                    <a:pt x="22669" y="1290713"/>
                  </a:lnTo>
                  <a:lnTo>
                    <a:pt x="27965" y="1297063"/>
                  </a:lnTo>
                  <a:lnTo>
                    <a:pt x="34861" y="1302143"/>
                  </a:lnTo>
                  <a:lnTo>
                    <a:pt x="42938" y="1304683"/>
                  </a:lnTo>
                  <a:lnTo>
                    <a:pt x="77838" y="1304683"/>
                  </a:lnTo>
                  <a:lnTo>
                    <a:pt x="85001" y="1303413"/>
                  </a:lnTo>
                  <a:lnTo>
                    <a:pt x="89319" y="1326273"/>
                  </a:lnTo>
                  <a:lnTo>
                    <a:pt x="99377" y="1346593"/>
                  </a:lnTo>
                  <a:lnTo>
                    <a:pt x="115722" y="1358023"/>
                  </a:lnTo>
                  <a:lnTo>
                    <a:pt x="138938" y="1358023"/>
                  </a:lnTo>
                  <a:lnTo>
                    <a:pt x="140335" y="1356753"/>
                  </a:lnTo>
                  <a:lnTo>
                    <a:pt x="142621" y="1355483"/>
                  </a:lnTo>
                  <a:lnTo>
                    <a:pt x="144703" y="1355483"/>
                  </a:lnTo>
                  <a:lnTo>
                    <a:pt x="150253" y="1358023"/>
                  </a:lnTo>
                  <a:lnTo>
                    <a:pt x="152196" y="1359293"/>
                  </a:lnTo>
                  <a:lnTo>
                    <a:pt x="171831" y="1359293"/>
                  </a:lnTo>
                  <a:lnTo>
                    <a:pt x="201764" y="1314843"/>
                  </a:lnTo>
                  <a:lnTo>
                    <a:pt x="219113" y="1314843"/>
                  </a:lnTo>
                  <a:lnTo>
                    <a:pt x="227368" y="1344053"/>
                  </a:lnTo>
                  <a:lnTo>
                    <a:pt x="249186" y="1360563"/>
                  </a:lnTo>
                  <a:lnTo>
                    <a:pt x="276682" y="1361833"/>
                  </a:lnTo>
                  <a:lnTo>
                    <a:pt x="289318" y="1354213"/>
                  </a:lnTo>
                  <a:lnTo>
                    <a:pt x="301967" y="1346593"/>
                  </a:lnTo>
                  <a:lnTo>
                    <a:pt x="311848" y="1322463"/>
                  </a:lnTo>
                  <a:close/>
                </a:path>
                <a:path w="313055" h="1362075">
                  <a:moveTo>
                    <a:pt x="312953" y="100749"/>
                  </a:moveTo>
                  <a:lnTo>
                    <a:pt x="311480" y="97917"/>
                  </a:lnTo>
                  <a:lnTo>
                    <a:pt x="309740" y="94589"/>
                  </a:lnTo>
                  <a:lnTo>
                    <a:pt x="305104" y="90551"/>
                  </a:lnTo>
                  <a:lnTo>
                    <a:pt x="302983" y="89839"/>
                  </a:lnTo>
                  <a:lnTo>
                    <a:pt x="302983" y="129844"/>
                  </a:lnTo>
                  <a:lnTo>
                    <a:pt x="302475" y="135877"/>
                  </a:lnTo>
                  <a:lnTo>
                    <a:pt x="302437" y="136321"/>
                  </a:lnTo>
                  <a:lnTo>
                    <a:pt x="301510" y="141439"/>
                  </a:lnTo>
                  <a:lnTo>
                    <a:pt x="296227" y="140449"/>
                  </a:lnTo>
                  <a:lnTo>
                    <a:pt x="292201" y="140449"/>
                  </a:lnTo>
                  <a:lnTo>
                    <a:pt x="292201" y="98920"/>
                  </a:lnTo>
                  <a:lnTo>
                    <a:pt x="297332" y="98920"/>
                  </a:lnTo>
                  <a:lnTo>
                    <a:pt x="301993" y="97917"/>
                  </a:lnTo>
                  <a:lnTo>
                    <a:pt x="302615" y="104686"/>
                  </a:lnTo>
                  <a:lnTo>
                    <a:pt x="302971" y="111480"/>
                  </a:lnTo>
                  <a:lnTo>
                    <a:pt x="302983" y="129844"/>
                  </a:lnTo>
                  <a:lnTo>
                    <a:pt x="302983" y="89839"/>
                  </a:lnTo>
                  <a:lnTo>
                    <a:pt x="299212" y="88557"/>
                  </a:lnTo>
                  <a:lnTo>
                    <a:pt x="292201" y="88557"/>
                  </a:lnTo>
                  <a:lnTo>
                    <a:pt x="292011" y="78968"/>
                  </a:lnTo>
                  <a:lnTo>
                    <a:pt x="292315" y="69151"/>
                  </a:lnTo>
                  <a:lnTo>
                    <a:pt x="292519" y="59359"/>
                  </a:lnTo>
                  <a:lnTo>
                    <a:pt x="292531" y="58940"/>
                  </a:lnTo>
                  <a:lnTo>
                    <a:pt x="292188" y="52197"/>
                  </a:lnTo>
                  <a:lnTo>
                    <a:pt x="292061" y="49860"/>
                  </a:lnTo>
                  <a:lnTo>
                    <a:pt x="292036" y="49339"/>
                  </a:lnTo>
                  <a:lnTo>
                    <a:pt x="286969" y="36499"/>
                  </a:lnTo>
                  <a:lnTo>
                    <a:pt x="287147" y="36499"/>
                  </a:lnTo>
                  <a:lnTo>
                    <a:pt x="281813" y="32296"/>
                  </a:lnTo>
                  <a:lnTo>
                    <a:pt x="281813" y="188353"/>
                  </a:lnTo>
                  <a:lnTo>
                    <a:pt x="276352" y="199110"/>
                  </a:lnTo>
                  <a:lnTo>
                    <a:pt x="266344" y="202907"/>
                  </a:lnTo>
                  <a:lnTo>
                    <a:pt x="256273" y="199580"/>
                  </a:lnTo>
                  <a:lnTo>
                    <a:pt x="250659" y="188988"/>
                  </a:lnTo>
                  <a:lnTo>
                    <a:pt x="250748" y="48615"/>
                  </a:lnTo>
                  <a:lnTo>
                    <a:pt x="281673" y="48615"/>
                  </a:lnTo>
                  <a:lnTo>
                    <a:pt x="281711" y="49339"/>
                  </a:lnTo>
                  <a:lnTo>
                    <a:pt x="281813" y="188353"/>
                  </a:lnTo>
                  <a:lnTo>
                    <a:pt x="281813" y="32296"/>
                  </a:lnTo>
                  <a:lnTo>
                    <a:pt x="280377" y="31153"/>
                  </a:lnTo>
                  <a:lnTo>
                    <a:pt x="276593" y="28168"/>
                  </a:lnTo>
                  <a:lnTo>
                    <a:pt x="263677" y="26073"/>
                  </a:lnTo>
                  <a:lnTo>
                    <a:pt x="250698" y="31153"/>
                  </a:lnTo>
                  <a:lnTo>
                    <a:pt x="249453" y="20281"/>
                  </a:lnTo>
                  <a:lnTo>
                    <a:pt x="249351" y="19456"/>
                  </a:lnTo>
                  <a:lnTo>
                    <a:pt x="249301" y="18986"/>
                  </a:lnTo>
                  <a:lnTo>
                    <a:pt x="249199" y="18059"/>
                  </a:lnTo>
                  <a:lnTo>
                    <a:pt x="244678" y="10541"/>
                  </a:lnTo>
                  <a:lnTo>
                    <a:pt x="242912" y="7632"/>
                  </a:lnTo>
                  <a:lnTo>
                    <a:pt x="240245" y="5969"/>
                  </a:lnTo>
                  <a:lnTo>
                    <a:pt x="240245" y="212293"/>
                  </a:lnTo>
                  <a:lnTo>
                    <a:pt x="235356" y="224548"/>
                  </a:lnTo>
                  <a:lnTo>
                    <a:pt x="224878" y="229019"/>
                  </a:lnTo>
                  <a:lnTo>
                    <a:pt x="214172" y="225221"/>
                  </a:lnTo>
                  <a:lnTo>
                    <a:pt x="208661" y="213055"/>
                  </a:lnTo>
                  <a:lnTo>
                    <a:pt x="208559" y="150812"/>
                  </a:lnTo>
                  <a:lnTo>
                    <a:pt x="208559" y="140449"/>
                  </a:lnTo>
                  <a:lnTo>
                    <a:pt x="208559" y="98920"/>
                  </a:lnTo>
                  <a:lnTo>
                    <a:pt x="208559" y="88557"/>
                  </a:lnTo>
                  <a:lnTo>
                    <a:pt x="208648" y="23520"/>
                  </a:lnTo>
                  <a:lnTo>
                    <a:pt x="208775" y="19456"/>
                  </a:lnTo>
                  <a:lnTo>
                    <a:pt x="208788" y="18986"/>
                  </a:lnTo>
                  <a:lnTo>
                    <a:pt x="214096" y="11861"/>
                  </a:lnTo>
                  <a:lnTo>
                    <a:pt x="213525" y="11861"/>
                  </a:lnTo>
                  <a:lnTo>
                    <a:pt x="221221" y="10541"/>
                  </a:lnTo>
                  <a:lnTo>
                    <a:pt x="240245" y="212293"/>
                  </a:lnTo>
                  <a:lnTo>
                    <a:pt x="240245" y="5969"/>
                  </a:lnTo>
                  <a:lnTo>
                    <a:pt x="232727" y="1244"/>
                  </a:lnTo>
                  <a:lnTo>
                    <a:pt x="219519" y="292"/>
                  </a:lnTo>
                  <a:lnTo>
                    <a:pt x="212001" y="3124"/>
                  </a:lnTo>
                  <a:lnTo>
                    <a:pt x="205130" y="8623"/>
                  </a:lnTo>
                  <a:lnTo>
                    <a:pt x="200126" y="15760"/>
                  </a:lnTo>
                  <a:lnTo>
                    <a:pt x="198183" y="23520"/>
                  </a:lnTo>
                  <a:lnTo>
                    <a:pt x="198183" y="88557"/>
                  </a:lnTo>
                  <a:lnTo>
                    <a:pt x="198183" y="98920"/>
                  </a:lnTo>
                  <a:lnTo>
                    <a:pt x="198183" y="140449"/>
                  </a:lnTo>
                  <a:lnTo>
                    <a:pt x="115163" y="140449"/>
                  </a:lnTo>
                  <a:lnTo>
                    <a:pt x="115163" y="98920"/>
                  </a:lnTo>
                  <a:lnTo>
                    <a:pt x="198183" y="98920"/>
                  </a:lnTo>
                  <a:lnTo>
                    <a:pt x="198183" y="88557"/>
                  </a:lnTo>
                  <a:lnTo>
                    <a:pt x="115163" y="88557"/>
                  </a:lnTo>
                  <a:lnTo>
                    <a:pt x="115163" y="23520"/>
                  </a:lnTo>
                  <a:lnTo>
                    <a:pt x="113804" y="17437"/>
                  </a:lnTo>
                  <a:lnTo>
                    <a:pt x="110299" y="11239"/>
                  </a:lnTo>
                  <a:lnTo>
                    <a:pt x="109677" y="10541"/>
                  </a:lnTo>
                  <a:lnTo>
                    <a:pt x="105511" y="5892"/>
                  </a:lnTo>
                  <a:lnTo>
                    <a:pt x="104775" y="5397"/>
                  </a:lnTo>
                  <a:lnTo>
                    <a:pt x="104775" y="213372"/>
                  </a:lnTo>
                  <a:lnTo>
                    <a:pt x="98945" y="225501"/>
                  </a:lnTo>
                  <a:lnTo>
                    <a:pt x="88049" y="228955"/>
                  </a:lnTo>
                  <a:lnTo>
                    <a:pt x="77584" y="224180"/>
                  </a:lnTo>
                  <a:lnTo>
                    <a:pt x="73012" y="211582"/>
                  </a:lnTo>
                  <a:lnTo>
                    <a:pt x="73012" y="208813"/>
                  </a:lnTo>
                  <a:lnTo>
                    <a:pt x="73012" y="202907"/>
                  </a:lnTo>
                  <a:lnTo>
                    <a:pt x="73025" y="36499"/>
                  </a:lnTo>
                  <a:lnTo>
                    <a:pt x="73025" y="19761"/>
                  </a:lnTo>
                  <a:lnTo>
                    <a:pt x="78041" y="11861"/>
                  </a:lnTo>
                  <a:lnTo>
                    <a:pt x="85699" y="10541"/>
                  </a:lnTo>
                  <a:lnTo>
                    <a:pt x="94767" y="10934"/>
                  </a:lnTo>
                  <a:lnTo>
                    <a:pt x="93141" y="10934"/>
                  </a:lnTo>
                  <a:lnTo>
                    <a:pt x="99009" y="14020"/>
                  </a:lnTo>
                  <a:lnTo>
                    <a:pt x="103136" y="19456"/>
                  </a:lnTo>
                  <a:lnTo>
                    <a:pt x="104686" y="26073"/>
                  </a:lnTo>
                  <a:lnTo>
                    <a:pt x="104775" y="213372"/>
                  </a:lnTo>
                  <a:lnTo>
                    <a:pt x="104775" y="5397"/>
                  </a:lnTo>
                  <a:lnTo>
                    <a:pt x="100317" y="2349"/>
                  </a:lnTo>
                  <a:lnTo>
                    <a:pt x="85750" y="0"/>
                  </a:lnTo>
                  <a:lnTo>
                    <a:pt x="73253" y="5219"/>
                  </a:lnTo>
                  <a:lnTo>
                    <a:pt x="64871" y="16052"/>
                  </a:lnTo>
                  <a:lnTo>
                    <a:pt x="62687" y="30378"/>
                  </a:lnTo>
                  <a:lnTo>
                    <a:pt x="62687" y="188988"/>
                  </a:lnTo>
                  <a:lnTo>
                    <a:pt x="57467" y="199377"/>
                  </a:lnTo>
                  <a:lnTo>
                    <a:pt x="47193" y="202907"/>
                  </a:lnTo>
                  <a:lnTo>
                    <a:pt x="37134" y="199110"/>
                  </a:lnTo>
                  <a:lnTo>
                    <a:pt x="36906" y="199110"/>
                  </a:lnTo>
                  <a:lnTo>
                    <a:pt x="31496" y="187159"/>
                  </a:lnTo>
                  <a:lnTo>
                    <a:pt x="31508" y="141439"/>
                  </a:lnTo>
                  <a:lnTo>
                    <a:pt x="31521" y="97917"/>
                  </a:lnTo>
                  <a:lnTo>
                    <a:pt x="31521" y="88557"/>
                  </a:lnTo>
                  <a:lnTo>
                    <a:pt x="31534" y="51003"/>
                  </a:lnTo>
                  <a:lnTo>
                    <a:pt x="32372" y="43535"/>
                  </a:lnTo>
                  <a:lnTo>
                    <a:pt x="32448" y="42849"/>
                  </a:lnTo>
                  <a:lnTo>
                    <a:pt x="38646" y="36499"/>
                  </a:lnTo>
                  <a:lnTo>
                    <a:pt x="54952" y="36499"/>
                  </a:lnTo>
                  <a:lnTo>
                    <a:pt x="60680" y="41376"/>
                  </a:lnTo>
                  <a:lnTo>
                    <a:pt x="62611" y="48615"/>
                  </a:lnTo>
                  <a:lnTo>
                    <a:pt x="62687" y="188988"/>
                  </a:lnTo>
                  <a:lnTo>
                    <a:pt x="62687" y="30378"/>
                  </a:lnTo>
                  <a:lnTo>
                    <a:pt x="62661" y="30543"/>
                  </a:lnTo>
                  <a:lnTo>
                    <a:pt x="60020" y="29476"/>
                  </a:lnTo>
                  <a:lnTo>
                    <a:pt x="57619" y="27851"/>
                  </a:lnTo>
                  <a:lnTo>
                    <a:pt x="54851" y="27063"/>
                  </a:lnTo>
                  <a:lnTo>
                    <a:pt x="43027" y="26339"/>
                  </a:lnTo>
                  <a:lnTo>
                    <a:pt x="32385" y="30543"/>
                  </a:lnTo>
                  <a:lnTo>
                    <a:pt x="32512" y="30543"/>
                  </a:lnTo>
                  <a:lnTo>
                    <a:pt x="24879" y="38595"/>
                  </a:lnTo>
                  <a:lnTo>
                    <a:pt x="21221" y="49860"/>
                  </a:lnTo>
                  <a:lnTo>
                    <a:pt x="20840" y="58940"/>
                  </a:lnTo>
                  <a:lnTo>
                    <a:pt x="20828" y="59359"/>
                  </a:lnTo>
                  <a:lnTo>
                    <a:pt x="21031" y="68872"/>
                  </a:lnTo>
                  <a:lnTo>
                    <a:pt x="21323" y="78968"/>
                  </a:lnTo>
                  <a:lnTo>
                    <a:pt x="21170" y="87160"/>
                  </a:lnTo>
                  <a:lnTo>
                    <a:pt x="21145" y="88557"/>
                  </a:lnTo>
                  <a:lnTo>
                    <a:pt x="21145" y="98920"/>
                  </a:lnTo>
                  <a:lnTo>
                    <a:pt x="21145" y="140449"/>
                  </a:lnTo>
                  <a:lnTo>
                    <a:pt x="17119" y="140449"/>
                  </a:lnTo>
                  <a:lnTo>
                    <a:pt x="11836" y="141439"/>
                  </a:lnTo>
                  <a:lnTo>
                    <a:pt x="10909" y="136321"/>
                  </a:lnTo>
                  <a:lnTo>
                    <a:pt x="10363" y="129844"/>
                  </a:lnTo>
                  <a:lnTo>
                    <a:pt x="10375" y="111480"/>
                  </a:lnTo>
                  <a:lnTo>
                    <a:pt x="10731" y="104686"/>
                  </a:lnTo>
                  <a:lnTo>
                    <a:pt x="11264" y="98920"/>
                  </a:lnTo>
                  <a:lnTo>
                    <a:pt x="11353" y="97917"/>
                  </a:lnTo>
                  <a:lnTo>
                    <a:pt x="16014" y="98920"/>
                  </a:lnTo>
                  <a:lnTo>
                    <a:pt x="21145" y="98920"/>
                  </a:lnTo>
                  <a:lnTo>
                    <a:pt x="21145" y="88557"/>
                  </a:lnTo>
                  <a:lnTo>
                    <a:pt x="12306" y="87160"/>
                  </a:lnTo>
                  <a:lnTo>
                    <a:pt x="2387" y="91236"/>
                  </a:lnTo>
                  <a:lnTo>
                    <a:pt x="660" y="100749"/>
                  </a:lnTo>
                  <a:lnTo>
                    <a:pt x="0" y="108127"/>
                  </a:lnTo>
                  <a:lnTo>
                    <a:pt x="63" y="129844"/>
                  </a:lnTo>
                  <a:lnTo>
                    <a:pt x="368" y="135877"/>
                  </a:lnTo>
                  <a:lnTo>
                    <a:pt x="2489" y="143192"/>
                  </a:lnTo>
                  <a:lnTo>
                    <a:pt x="7099" y="148132"/>
                  </a:lnTo>
                  <a:lnTo>
                    <a:pt x="13868" y="150812"/>
                  </a:lnTo>
                  <a:lnTo>
                    <a:pt x="21145" y="150812"/>
                  </a:lnTo>
                  <a:lnTo>
                    <a:pt x="21336" y="160515"/>
                  </a:lnTo>
                  <a:lnTo>
                    <a:pt x="21031" y="170497"/>
                  </a:lnTo>
                  <a:lnTo>
                    <a:pt x="20815" y="180441"/>
                  </a:lnTo>
                  <a:lnTo>
                    <a:pt x="21158" y="187159"/>
                  </a:lnTo>
                  <a:lnTo>
                    <a:pt x="43167" y="213055"/>
                  </a:lnTo>
                  <a:lnTo>
                    <a:pt x="54851" y="212293"/>
                  </a:lnTo>
                  <a:lnTo>
                    <a:pt x="57353" y="211582"/>
                  </a:lnTo>
                  <a:lnTo>
                    <a:pt x="57505" y="211582"/>
                  </a:lnTo>
                  <a:lnTo>
                    <a:pt x="60020" y="209880"/>
                  </a:lnTo>
                  <a:lnTo>
                    <a:pt x="62661" y="208813"/>
                  </a:lnTo>
                  <a:lnTo>
                    <a:pt x="64655" y="221919"/>
                  </a:lnTo>
                  <a:lnTo>
                    <a:pt x="64782" y="222732"/>
                  </a:lnTo>
                  <a:lnTo>
                    <a:pt x="64858" y="223304"/>
                  </a:lnTo>
                  <a:lnTo>
                    <a:pt x="73266" y="234137"/>
                  </a:lnTo>
                  <a:lnTo>
                    <a:pt x="85775" y="239356"/>
                  </a:lnTo>
                  <a:lnTo>
                    <a:pt x="100317" y="237007"/>
                  </a:lnTo>
                  <a:lnTo>
                    <a:pt x="105511" y="233464"/>
                  </a:lnTo>
                  <a:lnTo>
                    <a:pt x="109486" y="229019"/>
                  </a:lnTo>
                  <a:lnTo>
                    <a:pt x="110299" y="228117"/>
                  </a:lnTo>
                  <a:lnTo>
                    <a:pt x="113728" y="222059"/>
                  </a:lnTo>
                  <a:lnTo>
                    <a:pt x="113804" y="221919"/>
                  </a:lnTo>
                  <a:lnTo>
                    <a:pt x="115163" y="215823"/>
                  </a:lnTo>
                  <a:lnTo>
                    <a:pt x="115163" y="150812"/>
                  </a:lnTo>
                  <a:lnTo>
                    <a:pt x="198183" y="150812"/>
                  </a:lnTo>
                  <a:lnTo>
                    <a:pt x="198183" y="215823"/>
                  </a:lnTo>
                  <a:lnTo>
                    <a:pt x="199555" y="221919"/>
                  </a:lnTo>
                  <a:lnTo>
                    <a:pt x="199580" y="222059"/>
                  </a:lnTo>
                  <a:lnTo>
                    <a:pt x="203085" y="228117"/>
                  </a:lnTo>
                  <a:lnTo>
                    <a:pt x="203187" y="228307"/>
                  </a:lnTo>
                  <a:lnTo>
                    <a:pt x="208102" y="233667"/>
                  </a:lnTo>
                  <a:lnTo>
                    <a:pt x="213448" y="237197"/>
                  </a:lnTo>
                  <a:lnTo>
                    <a:pt x="228041" y="239331"/>
                  </a:lnTo>
                  <a:lnTo>
                    <a:pt x="240474" y="233807"/>
                  </a:lnTo>
                  <a:lnTo>
                    <a:pt x="244017" y="229019"/>
                  </a:lnTo>
                  <a:lnTo>
                    <a:pt x="248691" y="222732"/>
                  </a:lnTo>
                  <a:lnTo>
                    <a:pt x="250469" y="209880"/>
                  </a:lnTo>
                  <a:lnTo>
                    <a:pt x="250583" y="209054"/>
                  </a:lnTo>
                  <a:lnTo>
                    <a:pt x="250698" y="208191"/>
                  </a:lnTo>
                  <a:lnTo>
                    <a:pt x="263677" y="213296"/>
                  </a:lnTo>
                  <a:lnTo>
                    <a:pt x="276593" y="211188"/>
                  </a:lnTo>
                  <a:lnTo>
                    <a:pt x="280377" y="208191"/>
                  </a:lnTo>
                  <a:lnTo>
                    <a:pt x="286893" y="203047"/>
                  </a:lnTo>
                  <a:lnTo>
                    <a:pt x="286943" y="202907"/>
                  </a:lnTo>
                  <a:lnTo>
                    <a:pt x="292036" y="190017"/>
                  </a:lnTo>
                  <a:lnTo>
                    <a:pt x="292531" y="180441"/>
                  </a:lnTo>
                  <a:lnTo>
                    <a:pt x="292328" y="170497"/>
                  </a:lnTo>
                  <a:lnTo>
                    <a:pt x="292011" y="160515"/>
                  </a:lnTo>
                  <a:lnTo>
                    <a:pt x="292201" y="150812"/>
                  </a:lnTo>
                  <a:lnTo>
                    <a:pt x="299173" y="150812"/>
                  </a:lnTo>
                  <a:lnTo>
                    <a:pt x="305104" y="148818"/>
                  </a:lnTo>
                  <a:lnTo>
                    <a:pt x="309740" y="144780"/>
                  </a:lnTo>
                  <a:lnTo>
                    <a:pt x="311480" y="141439"/>
                  </a:lnTo>
                  <a:lnTo>
                    <a:pt x="312953" y="138607"/>
                  </a:lnTo>
                  <a:lnTo>
                    <a:pt x="312953" y="100749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20349" y="6646595"/>
            <a:ext cx="5119370" cy="1966595"/>
            <a:chOff x="420349" y="6646595"/>
            <a:chExt cx="5119370" cy="1966595"/>
          </a:xfrm>
        </p:grpSpPr>
        <p:sp>
          <p:nvSpPr>
            <p:cNvPr id="29" name="object 29"/>
            <p:cNvSpPr/>
            <p:nvPr/>
          </p:nvSpPr>
          <p:spPr>
            <a:xfrm>
              <a:off x="2876575" y="8319198"/>
              <a:ext cx="313055" cy="293370"/>
            </a:xfrm>
            <a:custGeom>
              <a:avLst/>
              <a:gdLst/>
              <a:ahLst/>
              <a:cxnLst/>
              <a:rect l="l" t="t" r="r" b="b"/>
              <a:pathLst>
                <a:path w="313055" h="293370">
                  <a:moveTo>
                    <a:pt x="302399" y="96024"/>
                  </a:moveTo>
                  <a:lnTo>
                    <a:pt x="301155" y="83248"/>
                  </a:lnTo>
                  <a:lnTo>
                    <a:pt x="292849" y="84696"/>
                  </a:lnTo>
                  <a:lnTo>
                    <a:pt x="285292" y="86017"/>
                  </a:lnTo>
                  <a:lnTo>
                    <a:pt x="287299" y="97472"/>
                  </a:lnTo>
                  <a:lnTo>
                    <a:pt x="302399" y="96024"/>
                  </a:lnTo>
                  <a:close/>
                </a:path>
                <a:path w="313055" h="293370">
                  <a:moveTo>
                    <a:pt x="312559" y="161150"/>
                  </a:moveTo>
                  <a:lnTo>
                    <a:pt x="307225" y="113385"/>
                  </a:lnTo>
                  <a:lnTo>
                    <a:pt x="305168" y="107340"/>
                  </a:lnTo>
                  <a:lnTo>
                    <a:pt x="297141" y="108153"/>
                  </a:lnTo>
                  <a:lnTo>
                    <a:pt x="294754" y="115646"/>
                  </a:lnTo>
                  <a:lnTo>
                    <a:pt x="297891" y="128866"/>
                  </a:lnTo>
                  <a:lnTo>
                    <a:pt x="298411" y="133184"/>
                  </a:lnTo>
                  <a:lnTo>
                    <a:pt x="299885" y="175717"/>
                  </a:lnTo>
                  <a:lnTo>
                    <a:pt x="292049" y="216077"/>
                  </a:lnTo>
                  <a:lnTo>
                    <a:pt x="271729" y="249961"/>
                  </a:lnTo>
                  <a:lnTo>
                    <a:pt x="235775" y="273037"/>
                  </a:lnTo>
                  <a:lnTo>
                    <a:pt x="210019" y="278460"/>
                  </a:lnTo>
                  <a:lnTo>
                    <a:pt x="197078" y="278257"/>
                  </a:lnTo>
                  <a:lnTo>
                    <a:pt x="183730" y="276237"/>
                  </a:lnTo>
                  <a:lnTo>
                    <a:pt x="187350" y="272783"/>
                  </a:lnTo>
                  <a:lnTo>
                    <a:pt x="191770" y="270281"/>
                  </a:lnTo>
                  <a:lnTo>
                    <a:pt x="195618" y="267081"/>
                  </a:lnTo>
                  <a:lnTo>
                    <a:pt x="225132" y="228523"/>
                  </a:lnTo>
                  <a:lnTo>
                    <a:pt x="235877" y="182676"/>
                  </a:lnTo>
                  <a:lnTo>
                    <a:pt x="231584" y="133896"/>
                  </a:lnTo>
                  <a:lnTo>
                    <a:pt x="223634" y="109740"/>
                  </a:lnTo>
                  <a:lnTo>
                    <a:pt x="223634" y="185534"/>
                  </a:lnTo>
                  <a:lnTo>
                    <a:pt x="214972" y="221716"/>
                  </a:lnTo>
                  <a:lnTo>
                    <a:pt x="190754" y="255714"/>
                  </a:lnTo>
                  <a:lnTo>
                    <a:pt x="157327" y="275717"/>
                  </a:lnTo>
                  <a:lnTo>
                    <a:pt x="119278" y="282194"/>
                  </a:lnTo>
                  <a:lnTo>
                    <a:pt x="81178" y="275590"/>
                  </a:lnTo>
                  <a:lnTo>
                    <a:pt x="47574" y="256374"/>
                  </a:lnTo>
                  <a:lnTo>
                    <a:pt x="23063" y="225018"/>
                  </a:lnTo>
                  <a:lnTo>
                    <a:pt x="12179" y="181965"/>
                  </a:lnTo>
                  <a:lnTo>
                    <a:pt x="15379" y="143751"/>
                  </a:lnTo>
                  <a:lnTo>
                    <a:pt x="27876" y="100355"/>
                  </a:lnTo>
                  <a:lnTo>
                    <a:pt x="48755" y="59258"/>
                  </a:lnTo>
                  <a:lnTo>
                    <a:pt x="77419" y="27241"/>
                  </a:lnTo>
                  <a:lnTo>
                    <a:pt x="112788" y="12103"/>
                  </a:lnTo>
                  <a:lnTo>
                    <a:pt x="138988" y="16078"/>
                  </a:lnTo>
                  <a:lnTo>
                    <a:pt x="182346" y="51866"/>
                  </a:lnTo>
                  <a:lnTo>
                    <a:pt x="211899" y="108470"/>
                  </a:lnTo>
                  <a:lnTo>
                    <a:pt x="221716" y="146685"/>
                  </a:lnTo>
                  <a:lnTo>
                    <a:pt x="223634" y="185534"/>
                  </a:lnTo>
                  <a:lnTo>
                    <a:pt x="223634" y="109740"/>
                  </a:lnTo>
                  <a:lnTo>
                    <a:pt x="216001" y="86525"/>
                  </a:lnTo>
                  <a:lnTo>
                    <a:pt x="192887" y="44907"/>
                  </a:lnTo>
                  <a:lnTo>
                    <a:pt x="203898" y="40513"/>
                  </a:lnTo>
                  <a:lnTo>
                    <a:pt x="215620" y="37198"/>
                  </a:lnTo>
                  <a:lnTo>
                    <a:pt x="227495" y="35852"/>
                  </a:lnTo>
                  <a:lnTo>
                    <a:pt x="239826" y="37198"/>
                  </a:lnTo>
                  <a:lnTo>
                    <a:pt x="239522" y="37198"/>
                  </a:lnTo>
                  <a:lnTo>
                    <a:pt x="247929" y="40513"/>
                  </a:lnTo>
                  <a:lnTo>
                    <a:pt x="278447" y="71437"/>
                  </a:lnTo>
                  <a:lnTo>
                    <a:pt x="284784" y="75057"/>
                  </a:lnTo>
                  <a:lnTo>
                    <a:pt x="290385" y="71170"/>
                  </a:lnTo>
                  <a:lnTo>
                    <a:pt x="288772" y="63411"/>
                  </a:lnTo>
                  <a:lnTo>
                    <a:pt x="283832" y="56756"/>
                  </a:lnTo>
                  <a:lnTo>
                    <a:pt x="282270" y="54711"/>
                  </a:lnTo>
                  <a:lnTo>
                    <a:pt x="273011" y="44386"/>
                  </a:lnTo>
                  <a:lnTo>
                    <a:pt x="262712" y="35852"/>
                  </a:lnTo>
                  <a:lnTo>
                    <a:pt x="262382" y="35572"/>
                  </a:lnTo>
                  <a:lnTo>
                    <a:pt x="261518" y="34861"/>
                  </a:lnTo>
                  <a:lnTo>
                    <a:pt x="248666" y="27622"/>
                  </a:lnTo>
                  <a:lnTo>
                    <a:pt x="235470" y="24206"/>
                  </a:lnTo>
                  <a:lnTo>
                    <a:pt x="222275" y="24206"/>
                  </a:lnTo>
                  <a:lnTo>
                    <a:pt x="209461" y="26301"/>
                  </a:lnTo>
                  <a:lnTo>
                    <a:pt x="197065" y="30187"/>
                  </a:lnTo>
                  <a:lnTo>
                    <a:pt x="185254" y="35572"/>
                  </a:lnTo>
                  <a:lnTo>
                    <a:pt x="166166" y="17957"/>
                  </a:lnTo>
                  <a:lnTo>
                    <a:pt x="156375" y="12103"/>
                  </a:lnTo>
                  <a:lnTo>
                    <a:pt x="145072" y="5346"/>
                  </a:lnTo>
                  <a:lnTo>
                    <a:pt x="121678" y="0"/>
                  </a:lnTo>
                  <a:lnTo>
                    <a:pt x="95681" y="4152"/>
                  </a:lnTo>
                  <a:lnTo>
                    <a:pt x="56057" y="30441"/>
                  </a:lnTo>
                  <a:lnTo>
                    <a:pt x="27076" y="71996"/>
                  </a:lnTo>
                  <a:lnTo>
                    <a:pt x="8470" y="120484"/>
                  </a:lnTo>
                  <a:lnTo>
                    <a:pt x="0" y="167589"/>
                  </a:lnTo>
                  <a:lnTo>
                    <a:pt x="0" y="180416"/>
                  </a:lnTo>
                  <a:lnTo>
                    <a:pt x="9601" y="224243"/>
                  </a:lnTo>
                  <a:lnTo>
                    <a:pt x="32029" y="258775"/>
                  </a:lnTo>
                  <a:lnTo>
                    <a:pt x="64604" y="282346"/>
                  </a:lnTo>
                  <a:lnTo>
                    <a:pt x="104686" y="293306"/>
                  </a:lnTo>
                  <a:lnTo>
                    <a:pt x="149555" y="289979"/>
                  </a:lnTo>
                  <a:lnTo>
                    <a:pt x="153797" y="288975"/>
                  </a:lnTo>
                  <a:lnTo>
                    <a:pt x="164528" y="284543"/>
                  </a:lnTo>
                  <a:lnTo>
                    <a:pt x="170091" y="284543"/>
                  </a:lnTo>
                  <a:lnTo>
                    <a:pt x="175920" y="286931"/>
                  </a:lnTo>
                  <a:lnTo>
                    <a:pt x="178841" y="287553"/>
                  </a:lnTo>
                  <a:lnTo>
                    <a:pt x="225526" y="288912"/>
                  </a:lnTo>
                  <a:lnTo>
                    <a:pt x="236245" y="284543"/>
                  </a:lnTo>
                  <a:lnTo>
                    <a:pt x="242023" y="282194"/>
                  </a:lnTo>
                  <a:lnTo>
                    <a:pt x="251180" y="278460"/>
                  </a:lnTo>
                  <a:lnTo>
                    <a:pt x="262966" y="273672"/>
                  </a:lnTo>
                  <a:lnTo>
                    <a:pt x="290423" y="245110"/>
                  </a:lnTo>
                  <a:lnTo>
                    <a:pt x="307187" y="206514"/>
                  </a:lnTo>
                  <a:lnTo>
                    <a:pt x="312559" y="161150"/>
                  </a:lnTo>
                  <a:close/>
                </a:path>
              </a:pathLst>
            </a:custGeom>
            <a:solidFill>
              <a:srgbClr val="37B3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7250" y="8438744"/>
              <a:ext cx="134932" cy="13491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20344" y="6682486"/>
              <a:ext cx="291465" cy="1896110"/>
            </a:xfrm>
            <a:custGeom>
              <a:avLst/>
              <a:gdLst/>
              <a:ahLst/>
              <a:cxnLst/>
              <a:rect l="l" t="t" r="r" b="b"/>
              <a:pathLst>
                <a:path w="291465" h="1896109">
                  <a:moveTo>
                    <a:pt x="89090" y="1769897"/>
                  </a:moveTo>
                  <a:lnTo>
                    <a:pt x="87820" y="1760842"/>
                  </a:lnTo>
                  <a:lnTo>
                    <a:pt x="82346" y="1761147"/>
                  </a:lnTo>
                  <a:lnTo>
                    <a:pt x="76746" y="1761451"/>
                  </a:lnTo>
                  <a:lnTo>
                    <a:pt x="76593" y="1770443"/>
                  </a:lnTo>
                  <a:lnTo>
                    <a:pt x="89090" y="1769897"/>
                  </a:lnTo>
                  <a:close/>
                </a:path>
                <a:path w="291465" h="1896109">
                  <a:moveTo>
                    <a:pt x="126796" y="1746364"/>
                  </a:moveTo>
                  <a:lnTo>
                    <a:pt x="118402" y="1748282"/>
                  </a:lnTo>
                  <a:lnTo>
                    <a:pt x="114592" y="1749158"/>
                  </a:lnTo>
                  <a:lnTo>
                    <a:pt x="114503" y="1755292"/>
                  </a:lnTo>
                  <a:lnTo>
                    <a:pt x="126149" y="1759140"/>
                  </a:lnTo>
                  <a:lnTo>
                    <a:pt x="126796" y="1746364"/>
                  </a:lnTo>
                  <a:close/>
                </a:path>
                <a:path w="291465" h="1896109">
                  <a:moveTo>
                    <a:pt x="163322" y="1763509"/>
                  </a:moveTo>
                  <a:lnTo>
                    <a:pt x="153314" y="1757108"/>
                  </a:lnTo>
                  <a:lnTo>
                    <a:pt x="148564" y="1768322"/>
                  </a:lnTo>
                  <a:lnTo>
                    <a:pt x="154698" y="1772107"/>
                  </a:lnTo>
                  <a:lnTo>
                    <a:pt x="158089" y="1768729"/>
                  </a:lnTo>
                  <a:lnTo>
                    <a:pt x="163322" y="1763509"/>
                  </a:lnTo>
                  <a:close/>
                </a:path>
                <a:path w="291465" h="1896109">
                  <a:moveTo>
                    <a:pt x="223799" y="1723148"/>
                  </a:moveTo>
                  <a:lnTo>
                    <a:pt x="223164" y="1713750"/>
                  </a:lnTo>
                  <a:lnTo>
                    <a:pt x="216077" y="1715312"/>
                  </a:lnTo>
                  <a:lnTo>
                    <a:pt x="211251" y="1716379"/>
                  </a:lnTo>
                  <a:lnTo>
                    <a:pt x="212521" y="1725028"/>
                  </a:lnTo>
                  <a:lnTo>
                    <a:pt x="223799" y="1723148"/>
                  </a:lnTo>
                  <a:close/>
                </a:path>
                <a:path w="291465" h="1896109">
                  <a:moveTo>
                    <a:pt x="231330" y="1750631"/>
                  </a:moveTo>
                  <a:lnTo>
                    <a:pt x="222783" y="1753158"/>
                  </a:lnTo>
                  <a:lnTo>
                    <a:pt x="219100" y="1754251"/>
                  </a:lnTo>
                  <a:lnTo>
                    <a:pt x="219278" y="1760575"/>
                  </a:lnTo>
                  <a:lnTo>
                    <a:pt x="230644" y="1763712"/>
                  </a:lnTo>
                  <a:lnTo>
                    <a:pt x="231330" y="1750631"/>
                  </a:lnTo>
                  <a:close/>
                </a:path>
                <a:path w="291465" h="1896109">
                  <a:moveTo>
                    <a:pt x="262318" y="1744713"/>
                  </a:moveTo>
                  <a:lnTo>
                    <a:pt x="259422" y="1741589"/>
                  </a:lnTo>
                  <a:lnTo>
                    <a:pt x="255625" y="1740141"/>
                  </a:lnTo>
                  <a:lnTo>
                    <a:pt x="252501" y="1742313"/>
                  </a:lnTo>
                  <a:lnTo>
                    <a:pt x="251510" y="1745983"/>
                  </a:lnTo>
                  <a:lnTo>
                    <a:pt x="254101" y="1749056"/>
                  </a:lnTo>
                  <a:lnTo>
                    <a:pt x="259143" y="1751190"/>
                  </a:lnTo>
                  <a:lnTo>
                    <a:pt x="262318" y="1744713"/>
                  </a:lnTo>
                  <a:close/>
                </a:path>
                <a:path w="291465" h="1896109">
                  <a:moveTo>
                    <a:pt x="262661" y="1795957"/>
                  </a:moveTo>
                  <a:lnTo>
                    <a:pt x="261721" y="1792033"/>
                  </a:lnTo>
                  <a:lnTo>
                    <a:pt x="256984" y="1791004"/>
                  </a:lnTo>
                  <a:lnTo>
                    <a:pt x="253479" y="1791779"/>
                  </a:lnTo>
                  <a:lnTo>
                    <a:pt x="252895" y="1797177"/>
                  </a:lnTo>
                  <a:lnTo>
                    <a:pt x="255981" y="1799069"/>
                  </a:lnTo>
                  <a:lnTo>
                    <a:pt x="260515" y="1799412"/>
                  </a:lnTo>
                  <a:lnTo>
                    <a:pt x="262661" y="1795957"/>
                  </a:lnTo>
                  <a:close/>
                </a:path>
                <a:path w="291465" h="1896109">
                  <a:moveTo>
                    <a:pt x="288518" y="1872589"/>
                  </a:moveTo>
                  <a:lnTo>
                    <a:pt x="285076" y="1855724"/>
                  </a:lnTo>
                  <a:lnTo>
                    <a:pt x="281546" y="1846224"/>
                  </a:lnTo>
                  <a:lnTo>
                    <a:pt x="281546" y="1885429"/>
                  </a:lnTo>
                  <a:lnTo>
                    <a:pt x="274142" y="1887524"/>
                  </a:lnTo>
                  <a:lnTo>
                    <a:pt x="221437" y="1888058"/>
                  </a:lnTo>
                  <a:lnTo>
                    <a:pt x="174561" y="1888058"/>
                  </a:lnTo>
                  <a:lnTo>
                    <a:pt x="139966" y="1887524"/>
                  </a:lnTo>
                  <a:lnTo>
                    <a:pt x="129755" y="1887524"/>
                  </a:lnTo>
                  <a:lnTo>
                    <a:pt x="123113" y="1885429"/>
                  </a:lnTo>
                  <a:lnTo>
                    <a:pt x="122821" y="1885429"/>
                  </a:lnTo>
                  <a:lnTo>
                    <a:pt x="123317" y="1875116"/>
                  </a:lnTo>
                  <a:lnTo>
                    <a:pt x="138836" y="1836394"/>
                  </a:lnTo>
                  <a:lnTo>
                    <a:pt x="174129" y="1819567"/>
                  </a:lnTo>
                  <a:lnTo>
                    <a:pt x="174129" y="1843062"/>
                  </a:lnTo>
                  <a:lnTo>
                    <a:pt x="182067" y="1842414"/>
                  </a:lnTo>
                  <a:lnTo>
                    <a:pt x="182067" y="1819567"/>
                  </a:lnTo>
                  <a:lnTo>
                    <a:pt x="197942" y="1819567"/>
                  </a:lnTo>
                  <a:lnTo>
                    <a:pt x="197942" y="1842414"/>
                  </a:lnTo>
                  <a:lnTo>
                    <a:pt x="205879" y="1843062"/>
                  </a:lnTo>
                  <a:lnTo>
                    <a:pt x="205879" y="1819567"/>
                  </a:lnTo>
                  <a:lnTo>
                    <a:pt x="221132" y="1819567"/>
                  </a:lnTo>
                  <a:lnTo>
                    <a:pt x="221132" y="1839925"/>
                  </a:lnTo>
                  <a:lnTo>
                    <a:pt x="223977" y="1842414"/>
                  </a:lnTo>
                  <a:lnTo>
                    <a:pt x="226745" y="1842414"/>
                  </a:lnTo>
                  <a:lnTo>
                    <a:pt x="229679" y="1840230"/>
                  </a:lnTo>
                  <a:lnTo>
                    <a:pt x="229679" y="1819567"/>
                  </a:lnTo>
                  <a:lnTo>
                    <a:pt x="247827" y="1824405"/>
                  </a:lnTo>
                  <a:lnTo>
                    <a:pt x="263296" y="1835061"/>
                  </a:lnTo>
                  <a:lnTo>
                    <a:pt x="274459" y="1850123"/>
                  </a:lnTo>
                  <a:lnTo>
                    <a:pt x="279654" y="1868170"/>
                  </a:lnTo>
                  <a:lnTo>
                    <a:pt x="280022" y="1872373"/>
                  </a:lnTo>
                  <a:lnTo>
                    <a:pt x="280111" y="1873377"/>
                  </a:lnTo>
                  <a:lnTo>
                    <a:pt x="280200" y="1874367"/>
                  </a:lnTo>
                  <a:lnTo>
                    <a:pt x="281546" y="1885429"/>
                  </a:lnTo>
                  <a:lnTo>
                    <a:pt x="281546" y="1846224"/>
                  </a:lnTo>
                  <a:lnTo>
                    <a:pt x="279704" y="1841258"/>
                  </a:lnTo>
                  <a:lnTo>
                    <a:pt x="281419" y="1833613"/>
                  </a:lnTo>
                  <a:lnTo>
                    <a:pt x="285775" y="1814156"/>
                  </a:lnTo>
                  <a:lnTo>
                    <a:pt x="288010" y="1787829"/>
                  </a:lnTo>
                  <a:lnTo>
                    <a:pt x="288124" y="1786470"/>
                  </a:lnTo>
                  <a:lnTo>
                    <a:pt x="288137" y="1786318"/>
                  </a:lnTo>
                  <a:lnTo>
                    <a:pt x="287642" y="1776171"/>
                  </a:lnTo>
                  <a:lnTo>
                    <a:pt x="287528" y="1773936"/>
                  </a:lnTo>
                  <a:lnTo>
                    <a:pt x="287477" y="1773085"/>
                  </a:lnTo>
                  <a:lnTo>
                    <a:pt x="287362" y="1770748"/>
                  </a:lnTo>
                  <a:lnTo>
                    <a:pt x="287274" y="1768957"/>
                  </a:lnTo>
                  <a:lnTo>
                    <a:pt x="287147" y="1766658"/>
                  </a:lnTo>
                  <a:lnTo>
                    <a:pt x="287096" y="1765681"/>
                  </a:lnTo>
                  <a:lnTo>
                    <a:pt x="287007" y="1763712"/>
                  </a:lnTo>
                  <a:lnTo>
                    <a:pt x="286905" y="1761883"/>
                  </a:lnTo>
                  <a:lnTo>
                    <a:pt x="286842" y="1760537"/>
                  </a:lnTo>
                  <a:lnTo>
                    <a:pt x="286715" y="1758213"/>
                  </a:lnTo>
                  <a:lnTo>
                    <a:pt x="281457" y="1731276"/>
                  </a:lnTo>
                  <a:lnTo>
                    <a:pt x="281393" y="1730921"/>
                  </a:lnTo>
                  <a:lnTo>
                    <a:pt x="279869" y="1726742"/>
                  </a:lnTo>
                  <a:lnTo>
                    <a:pt x="279869" y="1779003"/>
                  </a:lnTo>
                  <a:lnTo>
                    <a:pt x="278739" y="1801469"/>
                  </a:lnTo>
                  <a:lnTo>
                    <a:pt x="278625" y="1803882"/>
                  </a:lnTo>
                  <a:lnTo>
                    <a:pt x="278549" y="1805279"/>
                  </a:lnTo>
                  <a:lnTo>
                    <a:pt x="278485" y="1806511"/>
                  </a:lnTo>
                  <a:lnTo>
                    <a:pt x="273685" y="1833219"/>
                  </a:lnTo>
                  <a:lnTo>
                    <a:pt x="273621" y="1833613"/>
                  </a:lnTo>
                  <a:lnTo>
                    <a:pt x="265277" y="1825828"/>
                  </a:lnTo>
                  <a:lnTo>
                    <a:pt x="256247" y="1819567"/>
                  </a:lnTo>
                  <a:lnTo>
                    <a:pt x="255993" y="1819389"/>
                  </a:lnTo>
                  <a:lnTo>
                    <a:pt x="245757" y="1814728"/>
                  </a:lnTo>
                  <a:lnTo>
                    <a:pt x="234556" y="1812239"/>
                  </a:lnTo>
                  <a:lnTo>
                    <a:pt x="235546" y="1805279"/>
                  </a:lnTo>
                  <a:lnTo>
                    <a:pt x="237248" y="1798231"/>
                  </a:lnTo>
                  <a:lnTo>
                    <a:pt x="237769" y="1787829"/>
                  </a:lnTo>
                  <a:lnTo>
                    <a:pt x="237871" y="1786318"/>
                  </a:lnTo>
                  <a:lnTo>
                    <a:pt x="239090" y="1780019"/>
                  </a:lnTo>
                  <a:lnTo>
                    <a:pt x="239420" y="1780019"/>
                  </a:lnTo>
                  <a:lnTo>
                    <a:pt x="230835" y="1779003"/>
                  </a:lnTo>
                  <a:lnTo>
                    <a:pt x="229273" y="1779003"/>
                  </a:lnTo>
                  <a:lnTo>
                    <a:pt x="229273" y="1795830"/>
                  </a:lnTo>
                  <a:lnTo>
                    <a:pt x="228130" y="1803882"/>
                  </a:lnTo>
                  <a:lnTo>
                    <a:pt x="226009" y="1811261"/>
                  </a:lnTo>
                  <a:lnTo>
                    <a:pt x="225933" y="1811553"/>
                  </a:lnTo>
                  <a:lnTo>
                    <a:pt x="170853" y="1811705"/>
                  </a:lnTo>
                  <a:lnTo>
                    <a:pt x="150634" y="1817776"/>
                  </a:lnTo>
                  <a:lnTo>
                    <a:pt x="133705" y="1829930"/>
                  </a:lnTo>
                  <a:lnTo>
                    <a:pt x="121666" y="1846846"/>
                  </a:lnTo>
                  <a:lnTo>
                    <a:pt x="117398" y="1862556"/>
                  </a:lnTo>
                  <a:lnTo>
                    <a:pt x="117398" y="1888058"/>
                  </a:lnTo>
                  <a:lnTo>
                    <a:pt x="57543" y="1888058"/>
                  </a:lnTo>
                  <a:lnTo>
                    <a:pt x="57543" y="1875116"/>
                  </a:lnTo>
                  <a:lnTo>
                    <a:pt x="115531" y="1875116"/>
                  </a:lnTo>
                  <a:lnTo>
                    <a:pt x="115138" y="1879765"/>
                  </a:lnTo>
                  <a:lnTo>
                    <a:pt x="115735" y="1883625"/>
                  </a:lnTo>
                  <a:lnTo>
                    <a:pt x="117398" y="1888058"/>
                  </a:lnTo>
                  <a:lnTo>
                    <a:pt x="117398" y="1862556"/>
                  </a:lnTo>
                  <a:lnTo>
                    <a:pt x="116141" y="1867179"/>
                  </a:lnTo>
                  <a:lnTo>
                    <a:pt x="53428" y="1866709"/>
                  </a:lnTo>
                  <a:lnTo>
                    <a:pt x="34899" y="1852206"/>
                  </a:lnTo>
                  <a:lnTo>
                    <a:pt x="21336" y="1833219"/>
                  </a:lnTo>
                  <a:lnTo>
                    <a:pt x="13119" y="1811705"/>
                  </a:lnTo>
                  <a:lnTo>
                    <a:pt x="13055" y="1811553"/>
                  </a:lnTo>
                  <a:lnTo>
                    <a:pt x="12941" y="1811261"/>
                  </a:lnTo>
                  <a:lnTo>
                    <a:pt x="9931" y="1787829"/>
                  </a:lnTo>
                  <a:lnTo>
                    <a:pt x="229069" y="1787829"/>
                  </a:lnTo>
                  <a:lnTo>
                    <a:pt x="229146" y="1790954"/>
                  </a:lnTo>
                  <a:lnTo>
                    <a:pt x="229273" y="1795830"/>
                  </a:lnTo>
                  <a:lnTo>
                    <a:pt x="229273" y="1779003"/>
                  </a:lnTo>
                  <a:lnTo>
                    <a:pt x="227533" y="1779003"/>
                  </a:lnTo>
                  <a:lnTo>
                    <a:pt x="214071" y="1780019"/>
                  </a:lnTo>
                  <a:lnTo>
                    <a:pt x="212966" y="1779282"/>
                  </a:lnTo>
                  <a:lnTo>
                    <a:pt x="212559" y="1779003"/>
                  </a:lnTo>
                  <a:lnTo>
                    <a:pt x="211239" y="1776171"/>
                  </a:lnTo>
                  <a:lnTo>
                    <a:pt x="210273" y="1773364"/>
                  </a:lnTo>
                  <a:lnTo>
                    <a:pt x="210185" y="1773085"/>
                  </a:lnTo>
                  <a:lnTo>
                    <a:pt x="206400" y="1768957"/>
                  </a:lnTo>
                  <a:lnTo>
                    <a:pt x="203428" y="1767573"/>
                  </a:lnTo>
                  <a:lnTo>
                    <a:pt x="203428" y="1774253"/>
                  </a:lnTo>
                  <a:lnTo>
                    <a:pt x="203428" y="1779282"/>
                  </a:lnTo>
                  <a:lnTo>
                    <a:pt x="35560" y="1779282"/>
                  </a:lnTo>
                  <a:lnTo>
                    <a:pt x="35750" y="1776171"/>
                  </a:lnTo>
                  <a:lnTo>
                    <a:pt x="35826" y="1774913"/>
                  </a:lnTo>
                  <a:lnTo>
                    <a:pt x="44183" y="1773364"/>
                  </a:lnTo>
                  <a:lnTo>
                    <a:pt x="46901" y="1769579"/>
                  </a:lnTo>
                  <a:lnTo>
                    <a:pt x="47002" y="1769440"/>
                  </a:lnTo>
                  <a:lnTo>
                    <a:pt x="44411" y="1765681"/>
                  </a:lnTo>
                  <a:lnTo>
                    <a:pt x="51587" y="1760829"/>
                  </a:lnTo>
                  <a:lnTo>
                    <a:pt x="51841" y="1760829"/>
                  </a:lnTo>
                  <a:lnTo>
                    <a:pt x="54241" y="1763064"/>
                  </a:lnTo>
                  <a:lnTo>
                    <a:pt x="57556" y="1761883"/>
                  </a:lnTo>
                  <a:lnTo>
                    <a:pt x="59347" y="1760994"/>
                  </a:lnTo>
                  <a:lnTo>
                    <a:pt x="59334" y="1760829"/>
                  </a:lnTo>
                  <a:lnTo>
                    <a:pt x="58966" y="1756486"/>
                  </a:lnTo>
                  <a:lnTo>
                    <a:pt x="58889" y="1755470"/>
                  </a:lnTo>
                  <a:lnTo>
                    <a:pt x="62357" y="1753908"/>
                  </a:lnTo>
                  <a:lnTo>
                    <a:pt x="67449" y="1751609"/>
                  </a:lnTo>
                  <a:lnTo>
                    <a:pt x="67919" y="1751609"/>
                  </a:lnTo>
                  <a:lnTo>
                    <a:pt x="71628" y="1754111"/>
                  </a:lnTo>
                  <a:lnTo>
                    <a:pt x="75577" y="1751609"/>
                  </a:lnTo>
                  <a:lnTo>
                    <a:pt x="75780" y="1751609"/>
                  </a:lnTo>
                  <a:lnTo>
                    <a:pt x="75666" y="1749145"/>
                  </a:lnTo>
                  <a:lnTo>
                    <a:pt x="75552" y="1746351"/>
                  </a:lnTo>
                  <a:lnTo>
                    <a:pt x="75920" y="1746148"/>
                  </a:lnTo>
                  <a:lnTo>
                    <a:pt x="77901" y="1745195"/>
                  </a:lnTo>
                  <a:lnTo>
                    <a:pt x="86829" y="1740916"/>
                  </a:lnTo>
                  <a:lnTo>
                    <a:pt x="87160" y="1740916"/>
                  </a:lnTo>
                  <a:lnTo>
                    <a:pt x="88938" y="1746796"/>
                  </a:lnTo>
                  <a:lnTo>
                    <a:pt x="89014" y="1747050"/>
                  </a:lnTo>
                  <a:lnTo>
                    <a:pt x="89090" y="1747304"/>
                  </a:lnTo>
                  <a:lnTo>
                    <a:pt x="96189" y="1746148"/>
                  </a:lnTo>
                  <a:lnTo>
                    <a:pt x="96748" y="1746148"/>
                  </a:lnTo>
                  <a:lnTo>
                    <a:pt x="95821" y="1741182"/>
                  </a:lnTo>
                  <a:lnTo>
                    <a:pt x="95719" y="1740636"/>
                  </a:lnTo>
                  <a:lnTo>
                    <a:pt x="104863" y="1737474"/>
                  </a:lnTo>
                  <a:lnTo>
                    <a:pt x="106260" y="1740636"/>
                  </a:lnTo>
                  <a:lnTo>
                    <a:pt x="106324" y="1740801"/>
                  </a:lnTo>
                  <a:lnTo>
                    <a:pt x="111950" y="1739849"/>
                  </a:lnTo>
                  <a:lnTo>
                    <a:pt x="113017" y="1737474"/>
                  </a:lnTo>
                  <a:lnTo>
                    <a:pt x="113423" y="1736585"/>
                  </a:lnTo>
                  <a:lnTo>
                    <a:pt x="113957" y="1735416"/>
                  </a:lnTo>
                  <a:lnTo>
                    <a:pt x="114046" y="1735201"/>
                  </a:lnTo>
                  <a:lnTo>
                    <a:pt x="114147" y="1734997"/>
                  </a:lnTo>
                  <a:lnTo>
                    <a:pt x="114223" y="1734832"/>
                  </a:lnTo>
                  <a:lnTo>
                    <a:pt x="124790" y="1734832"/>
                  </a:lnTo>
                  <a:lnTo>
                    <a:pt x="126936" y="1739849"/>
                  </a:lnTo>
                  <a:lnTo>
                    <a:pt x="127368" y="1739849"/>
                  </a:lnTo>
                  <a:lnTo>
                    <a:pt x="133057" y="1740916"/>
                  </a:lnTo>
                  <a:lnTo>
                    <a:pt x="134607" y="1737118"/>
                  </a:lnTo>
                  <a:lnTo>
                    <a:pt x="143433" y="1741182"/>
                  </a:lnTo>
                  <a:lnTo>
                    <a:pt x="142938" y="1743976"/>
                  </a:lnTo>
                  <a:lnTo>
                    <a:pt x="142849" y="1744484"/>
                  </a:lnTo>
                  <a:lnTo>
                    <a:pt x="142735" y="1745195"/>
                  </a:lnTo>
                  <a:lnTo>
                    <a:pt x="142608" y="1745907"/>
                  </a:lnTo>
                  <a:lnTo>
                    <a:pt x="142570" y="1746148"/>
                  </a:lnTo>
                  <a:lnTo>
                    <a:pt x="150152" y="1747050"/>
                  </a:lnTo>
                  <a:lnTo>
                    <a:pt x="152222" y="1741182"/>
                  </a:lnTo>
                  <a:lnTo>
                    <a:pt x="152311" y="1740916"/>
                  </a:lnTo>
                  <a:lnTo>
                    <a:pt x="152501" y="1740916"/>
                  </a:lnTo>
                  <a:lnTo>
                    <a:pt x="163779" y="1746351"/>
                  </a:lnTo>
                  <a:lnTo>
                    <a:pt x="163169" y="1751342"/>
                  </a:lnTo>
                  <a:lnTo>
                    <a:pt x="163144" y="1751609"/>
                  </a:lnTo>
                  <a:lnTo>
                    <a:pt x="168097" y="1753844"/>
                  </a:lnTo>
                  <a:lnTo>
                    <a:pt x="170980" y="1751850"/>
                  </a:lnTo>
                  <a:lnTo>
                    <a:pt x="179819" y="1754251"/>
                  </a:lnTo>
                  <a:lnTo>
                    <a:pt x="179768" y="1760829"/>
                  </a:lnTo>
                  <a:lnTo>
                    <a:pt x="184950" y="1763166"/>
                  </a:lnTo>
                  <a:lnTo>
                    <a:pt x="187769" y="1760537"/>
                  </a:lnTo>
                  <a:lnTo>
                    <a:pt x="194614" y="1765681"/>
                  </a:lnTo>
                  <a:lnTo>
                    <a:pt x="194360" y="1765681"/>
                  </a:lnTo>
                  <a:lnTo>
                    <a:pt x="192024" y="1769440"/>
                  </a:lnTo>
                  <a:lnTo>
                    <a:pt x="191947" y="1769579"/>
                  </a:lnTo>
                  <a:lnTo>
                    <a:pt x="195719" y="1773936"/>
                  </a:lnTo>
                  <a:lnTo>
                    <a:pt x="203428" y="1774253"/>
                  </a:lnTo>
                  <a:lnTo>
                    <a:pt x="203428" y="1767573"/>
                  </a:lnTo>
                  <a:lnTo>
                    <a:pt x="202031" y="1766912"/>
                  </a:lnTo>
                  <a:lnTo>
                    <a:pt x="199974" y="1763712"/>
                  </a:lnTo>
                  <a:lnTo>
                    <a:pt x="200367" y="1760994"/>
                  </a:lnTo>
                  <a:lnTo>
                    <a:pt x="200393" y="1760829"/>
                  </a:lnTo>
                  <a:lnTo>
                    <a:pt x="200202" y="1760537"/>
                  </a:lnTo>
                  <a:lnTo>
                    <a:pt x="194919" y="1755076"/>
                  </a:lnTo>
                  <a:lnTo>
                    <a:pt x="193789" y="1753908"/>
                  </a:lnTo>
                  <a:lnTo>
                    <a:pt x="193598" y="1753908"/>
                  </a:lnTo>
                  <a:lnTo>
                    <a:pt x="190296" y="1755076"/>
                  </a:lnTo>
                  <a:lnTo>
                    <a:pt x="185597" y="1752612"/>
                  </a:lnTo>
                  <a:lnTo>
                    <a:pt x="185140" y="1751850"/>
                  </a:lnTo>
                  <a:lnTo>
                    <a:pt x="182168" y="1746796"/>
                  </a:lnTo>
                  <a:lnTo>
                    <a:pt x="179692" y="1745907"/>
                  </a:lnTo>
                  <a:lnTo>
                    <a:pt x="192163" y="1708556"/>
                  </a:lnTo>
                  <a:lnTo>
                    <a:pt x="236918" y="1680819"/>
                  </a:lnTo>
                  <a:lnTo>
                    <a:pt x="251891" y="1691424"/>
                  </a:lnTo>
                  <a:lnTo>
                    <a:pt x="270586" y="1724634"/>
                  </a:lnTo>
                  <a:lnTo>
                    <a:pt x="279349" y="1773085"/>
                  </a:lnTo>
                  <a:lnTo>
                    <a:pt x="279869" y="1779003"/>
                  </a:lnTo>
                  <a:lnTo>
                    <a:pt x="279869" y="1726742"/>
                  </a:lnTo>
                  <a:lnTo>
                    <a:pt x="261747" y="1690065"/>
                  </a:lnTo>
                  <a:lnTo>
                    <a:pt x="223342" y="1671294"/>
                  </a:lnTo>
                  <a:lnTo>
                    <a:pt x="203415" y="1680527"/>
                  </a:lnTo>
                  <a:lnTo>
                    <a:pt x="187871" y="1699564"/>
                  </a:lnTo>
                  <a:lnTo>
                    <a:pt x="177152" y="1722755"/>
                  </a:lnTo>
                  <a:lnTo>
                    <a:pt x="171691" y="1744484"/>
                  </a:lnTo>
                  <a:lnTo>
                    <a:pt x="170815" y="1745399"/>
                  </a:lnTo>
                  <a:lnTo>
                    <a:pt x="168148" y="1740916"/>
                  </a:lnTo>
                  <a:lnTo>
                    <a:pt x="167754" y="1740242"/>
                  </a:lnTo>
                  <a:lnTo>
                    <a:pt x="164541" y="1737118"/>
                  </a:lnTo>
                  <a:lnTo>
                    <a:pt x="163817" y="1736407"/>
                  </a:lnTo>
                  <a:lnTo>
                    <a:pt x="162801" y="1735416"/>
                  </a:lnTo>
                  <a:lnTo>
                    <a:pt x="158242" y="1734997"/>
                  </a:lnTo>
                  <a:lnTo>
                    <a:pt x="151130" y="1735416"/>
                  </a:lnTo>
                  <a:lnTo>
                    <a:pt x="149402" y="1736407"/>
                  </a:lnTo>
                  <a:lnTo>
                    <a:pt x="148183" y="1736407"/>
                  </a:lnTo>
                  <a:lnTo>
                    <a:pt x="146850" y="1734832"/>
                  </a:lnTo>
                  <a:lnTo>
                    <a:pt x="143408" y="1730743"/>
                  </a:lnTo>
                  <a:lnTo>
                    <a:pt x="145199" y="1730743"/>
                  </a:lnTo>
                  <a:lnTo>
                    <a:pt x="135293" y="1730336"/>
                  </a:lnTo>
                  <a:lnTo>
                    <a:pt x="132435" y="1731238"/>
                  </a:lnTo>
                  <a:lnTo>
                    <a:pt x="130429" y="1730743"/>
                  </a:lnTo>
                  <a:lnTo>
                    <a:pt x="130213" y="1730743"/>
                  </a:lnTo>
                  <a:lnTo>
                    <a:pt x="127406" y="1728495"/>
                  </a:lnTo>
                  <a:lnTo>
                    <a:pt x="121653" y="1726438"/>
                  </a:lnTo>
                  <a:lnTo>
                    <a:pt x="118592" y="1726438"/>
                  </a:lnTo>
                  <a:lnTo>
                    <a:pt x="111582" y="1728495"/>
                  </a:lnTo>
                  <a:lnTo>
                    <a:pt x="111823" y="1728495"/>
                  </a:lnTo>
                  <a:lnTo>
                    <a:pt x="109029" y="1730743"/>
                  </a:lnTo>
                  <a:lnTo>
                    <a:pt x="105994" y="1731276"/>
                  </a:lnTo>
                  <a:lnTo>
                    <a:pt x="102997" y="1730197"/>
                  </a:lnTo>
                  <a:lnTo>
                    <a:pt x="95389" y="1731276"/>
                  </a:lnTo>
                  <a:lnTo>
                    <a:pt x="96266" y="1731276"/>
                  </a:lnTo>
                  <a:lnTo>
                    <a:pt x="92494" y="1733435"/>
                  </a:lnTo>
                  <a:lnTo>
                    <a:pt x="90843" y="1736407"/>
                  </a:lnTo>
                  <a:lnTo>
                    <a:pt x="90754" y="1736585"/>
                  </a:lnTo>
                  <a:lnTo>
                    <a:pt x="83045" y="1733638"/>
                  </a:lnTo>
                  <a:lnTo>
                    <a:pt x="76060" y="1735201"/>
                  </a:lnTo>
                  <a:lnTo>
                    <a:pt x="69875" y="1742300"/>
                  </a:lnTo>
                  <a:lnTo>
                    <a:pt x="69113" y="1744484"/>
                  </a:lnTo>
                  <a:lnTo>
                    <a:pt x="68884" y="1744484"/>
                  </a:lnTo>
                  <a:lnTo>
                    <a:pt x="67767" y="1745195"/>
                  </a:lnTo>
                  <a:lnTo>
                    <a:pt x="61760" y="1743976"/>
                  </a:lnTo>
                  <a:lnTo>
                    <a:pt x="55270" y="1749145"/>
                  </a:lnTo>
                  <a:lnTo>
                    <a:pt x="52844" y="1753336"/>
                  </a:lnTo>
                  <a:lnTo>
                    <a:pt x="51841" y="1753908"/>
                  </a:lnTo>
                  <a:lnTo>
                    <a:pt x="50406" y="1753514"/>
                  </a:lnTo>
                  <a:lnTo>
                    <a:pt x="45021" y="1755076"/>
                  </a:lnTo>
                  <a:lnTo>
                    <a:pt x="45199" y="1755076"/>
                  </a:lnTo>
                  <a:lnTo>
                    <a:pt x="42252" y="1756486"/>
                  </a:lnTo>
                  <a:lnTo>
                    <a:pt x="38823" y="1761883"/>
                  </a:lnTo>
                  <a:lnTo>
                    <a:pt x="38722" y="1762061"/>
                  </a:lnTo>
                  <a:lnTo>
                    <a:pt x="38315" y="1765681"/>
                  </a:lnTo>
                  <a:lnTo>
                    <a:pt x="37630" y="1766658"/>
                  </a:lnTo>
                  <a:lnTo>
                    <a:pt x="35267" y="1767344"/>
                  </a:lnTo>
                  <a:lnTo>
                    <a:pt x="30861" y="1770748"/>
                  </a:lnTo>
                  <a:lnTo>
                    <a:pt x="27724" y="1774698"/>
                  </a:lnTo>
                  <a:lnTo>
                    <a:pt x="26974" y="1779003"/>
                  </a:lnTo>
                  <a:lnTo>
                    <a:pt x="26860" y="1779282"/>
                  </a:lnTo>
                  <a:lnTo>
                    <a:pt x="26162" y="1779892"/>
                  </a:lnTo>
                  <a:lnTo>
                    <a:pt x="10680" y="1779003"/>
                  </a:lnTo>
                  <a:lnTo>
                    <a:pt x="8991" y="1779003"/>
                  </a:lnTo>
                  <a:lnTo>
                    <a:pt x="0" y="1780019"/>
                  </a:lnTo>
                  <a:lnTo>
                    <a:pt x="1739" y="1780019"/>
                  </a:lnTo>
                  <a:lnTo>
                    <a:pt x="1231" y="1781949"/>
                  </a:lnTo>
                  <a:lnTo>
                    <a:pt x="7899" y="1822996"/>
                  </a:lnTo>
                  <a:lnTo>
                    <a:pt x="31216" y="1860169"/>
                  </a:lnTo>
                  <a:lnTo>
                    <a:pt x="48895" y="1873377"/>
                  </a:lnTo>
                  <a:lnTo>
                    <a:pt x="49771" y="1877707"/>
                  </a:lnTo>
                  <a:lnTo>
                    <a:pt x="47510" y="1892414"/>
                  </a:lnTo>
                  <a:lnTo>
                    <a:pt x="51219" y="1895894"/>
                  </a:lnTo>
                  <a:lnTo>
                    <a:pt x="273354" y="1895894"/>
                  </a:lnTo>
                  <a:lnTo>
                    <a:pt x="285064" y="1888058"/>
                  </a:lnTo>
                  <a:lnTo>
                    <a:pt x="285864" y="1887524"/>
                  </a:lnTo>
                  <a:lnTo>
                    <a:pt x="286321" y="1885429"/>
                  </a:lnTo>
                  <a:lnTo>
                    <a:pt x="288518" y="1872589"/>
                  </a:lnTo>
                  <a:close/>
                </a:path>
                <a:path w="291465" h="1896109">
                  <a:moveTo>
                    <a:pt x="290868" y="83477"/>
                  </a:moveTo>
                  <a:lnTo>
                    <a:pt x="288048" y="77393"/>
                  </a:lnTo>
                  <a:lnTo>
                    <a:pt x="280517" y="69380"/>
                  </a:lnTo>
                  <a:lnTo>
                    <a:pt x="274815" y="65989"/>
                  </a:lnTo>
                  <a:lnTo>
                    <a:pt x="274815" y="82410"/>
                  </a:lnTo>
                  <a:lnTo>
                    <a:pt x="274243" y="84683"/>
                  </a:lnTo>
                  <a:lnTo>
                    <a:pt x="265620" y="90893"/>
                  </a:lnTo>
                  <a:lnTo>
                    <a:pt x="256844" y="97078"/>
                  </a:lnTo>
                  <a:lnTo>
                    <a:pt x="250723" y="104787"/>
                  </a:lnTo>
                  <a:lnTo>
                    <a:pt x="250113" y="115544"/>
                  </a:lnTo>
                  <a:lnTo>
                    <a:pt x="251993" y="123418"/>
                  </a:lnTo>
                  <a:lnTo>
                    <a:pt x="257987" y="129908"/>
                  </a:lnTo>
                  <a:lnTo>
                    <a:pt x="258673" y="137541"/>
                  </a:lnTo>
                  <a:lnTo>
                    <a:pt x="258737" y="138125"/>
                  </a:lnTo>
                  <a:lnTo>
                    <a:pt x="251282" y="141427"/>
                  </a:lnTo>
                  <a:lnTo>
                    <a:pt x="242887" y="140931"/>
                  </a:lnTo>
                  <a:lnTo>
                    <a:pt x="235369" y="144106"/>
                  </a:lnTo>
                  <a:lnTo>
                    <a:pt x="226783" y="151218"/>
                  </a:lnTo>
                  <a:lnTo>
                    <a:pt x="224840" y="160159"/>
                  </a:lnTo>
                  <a:lnTo>
                    <a:pt x="224802" y="160312"/>
                  </a:lnTo>
                  <a:lnTo>
                    <a:pt x="224701" y="160782"/>
                  </a:lnTo>
                  <a:lnTo>
                    <a:pt x="225552" y="171005"/>
                  </a:lnTo>
                  <a:lnTo>
                    <a:pt x="225615" y="171640"/>
                  </a:lnTo>
                  <a:lnTo>
                    <a:pt x="225945" y="181495"/>
                  </a:lnTo>
                  <a:lnTo>
                    <a:pt x="225983" y="182638"/>
                  </a:lnTo>
                  <a:lnTo>
                    <a:pt x="217830" y="182803"/>
                  </a:lnTo>
                  <a:lnTo>
                    <a:pt x="209219" y="181711"/>
                  </a:lnTo>
                  <a:lnTo>
                    <a:pt x="200761" y="181495"/>
                  </a:lnTo>
                  <a:lnTo>
                    <a:pt x="193090" y="184238"/>
                  </a:lnTo>
                  <a:lnTo>
                    <a:pt x="187909" y="190550"/>
                  </a:lnTo>
                  <a:lnTo>
                    <a:pt x="185242" y="198818"/>
                  </a:lnTo>
                  <a:lnTo>
                    <a:pt x="183730" y="206959"/>
                  </a:lnTo>
                  <a:lnTo>
                    <a:pt x="183667" y="207289"/>
                  </a:lnTo>
                  <a:lnTo>
                    <a:pt x="183603" y="207645"/>
                  </a:lnTo>
                  <a:lnTo>
                    <a:pt x="181444" y="215633"/>
                  </a:lnTo>
                  <a:lnTo>
                    <a:pt x="170002" y="211493"/>
                  </a:lnTo>
                  <a:lnTo>
                    <a:pt x="159816" y="207289"/>
                  </a:lnTo>
                  <a:lnTo>
                    <a:pt x="149987" y="206959"/>
                  </a:lnTo>
                  <a:lnTo>
                    <a:pt x="139636" y="214401"/>
                  </a:lnTo>
                  <a:lnTo>
                    <a:pt x="137617" y="216750"/>
                  </a:lnTo>
                  <a:lnTo>
                    <a:pt x="129108" y="231140"/>
                  </a:lnTo>
                  <a:lnTo>
                    <a:pt x="127520" y="230847"/>
                  </a:lnTo>
                  <a:lnTo>
                    <a:pt x="118618" y="220383"/>
                  </a:lnTo>
                  <a:lnTo>
                    <a:pt x="111887" y="212534"/>
                  </a:lnTo>
                  <a:lnTo>
                    <a:pt x="102743" y="207645"/>
                  </a:lnTo>
                  <a:lnTo>
                    <a:pt x="102133" y="207645"/>
                  </a:lnTo>
                  <a:lnTo>
                    <a:pt x="89954" y="210502"/>
                  </a:lnTo>
                  <a:lnTo>
                    <a:pt x="52603" y="240398"/>
                  </a:lnTo>
                  <a:lnTo>
                    <a:pt x="51422" y="240398"/>
                  </a:lnTo>
                  <a:lnTo>
                    <a:pt x="47218" y="234950"/>
                  </a:lnTo>
                  <a:lnTo>
                    <a:pt x="78308" y="195186"/>
                  </a:lnTo>
                  <a:lnTo>
                    <a:pt x="79667" y="184238"/>
                  </a:lnTo>
                  <a:lnTo>
                    <a:pt x="79743" y="183565"/>
                  </a:lnTo>
                  <a:lnTo>
                    <a:pt x="74383" y="174840"/>
                  </a:lnTo>
                  <a:lnTo>
                    <a:pt x="56972" y="160312"/>
                  </a:lnTo>
                  <a:lnTo>
                    <a:pt x="63017" y="155003"/>
                  </a:lnTo>
                  <a:lnTo>
                    <a:pt x="81241" y="130606"/>
                  </a:lnTo>
                  <a:lnTo>
                    <a:pt x="79387" y="124434"/>
                  </a:lnTo>
                  <a:lnTo>
                    <a:pt x="76542" y="118554"/>
                  </a:lnTo>
                  <a:lnTo>
                    <a:pt x="73748" y="112445"/>
                  </a:lnTo>
                  <a:lnTo>
                    <a:pt x="72313" y="108673"/>
                  </a:lnTo>
                  <a:lnTo>
                    <a:pt x="70561" y="106832"/>
                  </a:lnTo>
                  <a:lnTo>
                    <a:pt x="74980" y="105181"/>
                  </a:lnTo>
                  <a:lnTo>
                    <a:pt x="82118" y="103479"/>
                  </a:lnTo>
                  <a:lnTo>
                    <a:pt x="89763" y="102260"/>
                  </a:lnTo>
                  <a:lnTo>
                    <a:pt x="97002" y="100050"/>
                  </a:lnTo>
                  <a:lnTo>
                    <a:pt x="102958" y="95326"/>
                  </a:lnTo>
                  <a:lnTo>
                    <a:pt x="106146" y="87680"/>
                  </a:lnTo>
                  <a:lnTo>
                    <a:pt x="106108" y="79298"/>
                  </a:lnTo>
                  <a:lnTo>
                    <a:pt x="104952" y="70713"/>
                  </a:lnTo>
                  <a:lnTo>
                    <a:pt x="104851" y="65201"/>
                  </a:lnTo>
                  <a:lnTo>
                    <a:pt x="104813" y="62382"/>
                  </a:lnTo>
                  <a:lnTo>
                    <a:pt x="112560" y="61696"/>
                  </a:lnTo>
                  <a:lnTo>
                    <a:pt x="120472" y="62572"/>
                  </a:lnTo>
                  <a:lnTo>
                    <a:pt x="128371" y="63093"/>
                  </a:lnTo>
                  <a:lnTo>
                    <a:pt x="147180" y="37731"/>
                  </a:lnTo>
                  <a:lnTo>
                    <a:pt x="147243" y="37414"/>
                  </a:lnTo>
                  <a:lnTo>
                    <a:pt x="149593" y="29476"/>
                  </a:lnTo>
                  <a:lnTo>
                    <a:pt x="149707" y="29108"/>
                  </a:lnTo>
                  <a:lnTo>
                    <a:pt x="157708" y="31267"/>
                  </a:lnTo>
                  <a:lnTo>
                    <a:pt x="165290" y="34772"/>
                  </a:lnTo>
                  <a:lnTo>
                    <a:pt x="173355" y="37731"/>
                  </a:lnTo>
                  <a:lnTo>
                    <a:pt x="181495" y="37731"/>
                  </a:lnTo>
                  <a:lnTo>
                    <a:pt x="188556" y="33172"/>
                  </a:lnTo>
                  <a:lnTo>
                    <a:pt x="191744" y="29108"/>
                  </a:lnTo>
                  <a:lnTo>
                    <a:pt x="194894" y="25095"/>
                  </a:lnTo>
                  <a:lnTo>
                    <a:pt x="195694" y="23863"/>
                  </a:lnTo>
                  <a:lnTo>
                    <a:pt x="199948" y="17310"/>
                  </a:lnTo>
                  <a:lnTo>
                    <a:pt x="203212" y="13627"/>
                  </a:lnTo>
                  <a:lnTo>
                    <a:pt x="208826" y="18859"/>
                  </a:lnTo>
                  <a:lnTo>
                    <a:pt x="213804" y="25615"/>
                  </a:lnTo>
                  <a:lnTo>
                    <a:pt x="219100" y="31940"/>
                  </a:lnTo>
                  <a:lnTo>
                    <a:pt x="225513" y="35750"/>
                  </a:lnTo>
                  <a:lnTo>
                    <a:pt x="233489" y="36385"/>
                  </a:lnTo>
                  <a:lnTo>
                    <a:pt x="241160" y="34988"/>
                  </a:lnTo>
                  <a:lnTo>
                    <a:pt x="248754" y="33020"/>
                  </a:lnTo>
                  <a:lnTo>
                    <a:pt x="256311" y="31940"/>
                  </a:lnTo>
                  <a:lnTo>
                    <a:pt x="256527" y="31940"/>
                  </a:lnTo>
                  <a:lnTo>
                    <a:pt x="254279" y="41338"/>
                  </a:lnTo>
                  <a:lnTo>
                    <a:pt x="251917" y="51028"/>
                  </a:lnTo>
                  <a:lnTo>
                    <a:pt x="251866" y="55206"/>
                  </a:lnTo>
                  <a:lnTo>
                    <a:pt x="251790" y="60477"/>
                  </a:lnTo>
                  <a:lnTo>
                    <a:pt x="256209" y="69151"/>
                  </a:lnTo>
                  <a:lnTo>
                    <a:pt x="258572" y="71716"/>
                  </a:lnTo>
                  <a:lnTo>
                    <a:pt x="274815" y="82410"/>
                  </a:lnTo>
                  <a:lnTo>
                    <a:pt x="274815" y="65989"/>
                  </a:lnTo>
                  <a:lnTo>
                    <a:pt x="266649" y="61112"/>
                  </a:lnTo>
                  <a:lnTo>
                    <a:pt x="265823" y="58331"/>
                  </a:lnTo>
                  <a:lnTo>
                    <a:pt x="266242" y="51028"/>
                  </a:lnTo>
                  <a:lnTo>
                    <a:pt x="266319" y="49784"/>
                  </a:lnTo>
                  <a:lnTo>
                    <a:pt x="269227" y="39674"/>
                  </a:lnTo>
                  <a:lnTo>
                    <a:pt x="269887" y="33172"/>
                  </a:lnTo>
                  <a:lnTo>
                    <a:pt x="270014" y="31940"/>
                  </a:lnTo>
                  <a:lnTo>
                    <a:pt x="270268" y="29476"/>
                  </a:lnTo>
                  <a:lnTo>
                    <a:pt x="265925" y="22009"/>
                  </a:lnTo>
                  <a:lnTo>
                    <a:pt x="265188" y="20751"/>
                  </a:lnTo>
                  <a:lnTo>
                    <a:pt x="265099" y="20586"/>
                  </a:lnTo>
                  <a:lnTo>
                    <a:pt x="256032" y="17310"/>
                  </a:lnTo>
                  <a:lnTo>
                    <a:pt x="255752" y="17310"/>
                  </a:lnTo>
                  <a:lnTo>
                    <a:pt x="246494" y="18859"/>
                  </a:lnTo>
                  <a:lnTo>
                    <a:pt x="237451" y="21666"/>
                  </a:lnTo>
                  <a:lnTo>
                    <a:pt x="229501" y="22009"/>
                  </a:lnTo>
                  <a:lnTo>
                    <a:pt x="225882" y="18516"/>
                  </a:lnTo>
                  <a:lnTo>
                    <a:pt x="222313" y="13627"/>
                  </a:lnTo>
                  <a:lnTo>
                    <a:pt x="220891" y="11684"/>
                  </a:lnTo>
                  <a:lnTo>
                    <a:pt x="214909" y="4470"/>
                  </a:lnTo>
                  <a:lnTo>
                    <a:pt x="208483" y="0"/>
                  </a:lnTo>
                  <a:lnTo>
                    <a:pt x="197650" y="0"/>
                  </a:lnTo>
                  <a:lnTo>
                    <a:pt x="190080" y="6540"/>
                  </a:lnTo>
                  <a:lnTo>
                    <a:pt x="183883" y="15735"/>
                  </a:lnTo>
                  <a:lnTo>
                    <a:pt x="177368" y="23863"/>
                  </a:lnTo>
                  <a:lnTo>
                    <a:pt x="168363" y="20751"/>
                  </a:lnTo>
                  <a:lnTo>
                    <a:pt x="159105" y="16675"/>
                  </a:lnTo>
                  <a:lnTo>
                    <a:pt x="149783" y="14617"/>
                  </a:lnTo>
                  <a:lnTo>
                    <a:pt x="140601" y="17589"/>
                  </a:lnTo>
                  <a:lnTo>
                    <a:pt x="135966" y="23698"/>
                  </a:lnTo>
                  <a:lnTo>
                    <a:pt x="133667" y="31940"/>
                  </a:lnTo>
                  <a:lnTo>
                    <a:pt x="132207" y="40652"/>
                  </a:lnTo>
                  <a:lnTo>
                    <a:pt x="130060" y="48260"/>
                  </a:lnTo>
                  <a:lnTo>
                    <a:pt x="122567" y="48590"/>
                  </a:lnTo>
                  <a:lnTo>
                    <a:pt x="115112" y="47713"/>
                  </a:lnTo>
                  <a:lnTo>
                    <a:pt x="107657" y="47180"/>
                  </a:lnTo>
                  <a:lnTo>
                    <a:pt x="99720" y="48590"/>
                  </a:lnTo>
                  <a:lnTo>
                    <a:pt x="100025" y="48590"/>
                  </a:lnTo>
                  <a:lnTo>
                    <a:pt x="92290" y="55206"/>
                  </a:lnTo>
                  <a:lnTo>
                    <a:pt x="90398" y="65201"/>
                  </a:lnTo>
                  <a:lnTo>
                    <a:pt x="91236" y="76415"/>
                  </a:lnTo>
                  <a:lnTo>
                    <a:pt x="91351" y="79298"/>
                  </a:lnTo>
                  <a:lnTo>
                    <a:pt x="91465" y="82410"/>
                  </a:lnTo>
                  <a:lnTo>
                    <a:pt x="91516" y="83477"/>
                  </a:lnTo>
                  <a:lnTo>
                    <a:pt x="91643" y="86753"/>
                  </a:lnTo>
                  <a:lnTo>
                    <a:pt x="83185" y="89204"/>
                  </a:lnTo>
                  <a:lnTo>
                    <a:pt x="73418" y="91097"/>
                  </a:lnTo>
                  <a:lnTo>
                    <a:pt x="64566" y="94297"/>
                  </a:lnTo>
                  <a:lnTo>
                    <a:pt x="58889" y="100698"/>
                  </a:lnTo>
                  <a:lnTo>
                    <a:pt x="58026" y="108673"/>
                  </a:lnTo>
                  <a:lnTo>
                    <a:pt x="57962" y="109372"/>
                  </a:lnTo>
                  <a:lnTo>
                    <a:pt x="60515" y="117843"/>
                  </a:lnTo>
                  <a:lnTo>
                    <a:pt x="64274" y="126187"/>
                  </a:lnTo>
                  <a:lnTo>
                    <a:pt x="66979" y="134480"/>
                  </a:lnTo>
                  <a:lnTo>
                    <a:pt x="59169" y="140627"/>
                  </a:lnTo>
                  <a:lnTo>
                    <a:pt x="50495" y="146367"/>
                  </a:lnTo>
                  <a:lnTo>
                    <a:pt x="43916" y="153365"/>
                  </a:lnTo>
                  <a:lnTo>
                    <a:pt x="42430" y="163296"/>
                  </a:lnTo>
                  <a:lnTo>
                    <a:pt x="46710" y="171005"/>
                  </a:lnTo>
                  <a:lnTo>
                    <a:pt x="54394" y="177647"/>
                  </a:lnTo>
                  <a:lnTo>
                    <a:pt x="61861" y="183108"/>
                  </a:lnTo>
                  <a:lnTo>
                    <a:pt x="65493" y="187286"/>
                  </a:lnTo>
                  <a:lnTo>
                    <a:pt x="40449" y="219786"/>
                  </a:lnTo>
                  <a:lnTo>
                    <a:pt x="32867" y="229730"/>
                  </a:lnTo>
                  <a:lnTo>
                    <a:pt x="29819" y="234099"/>
                  </a:lnTo>
                  <a:lnTo>
                    <a:pt x="28613" y="236626"/>
                  </a:lnTo>
                  <a:lnTo>
                    <a:pt x="34163" y="243840"/>
                  </a:lnTo>
                  <a:lnTo>
                    <a:pt x="44386" y="254190"/>
                  </a:lnTo>
                  <a:lnTo>
                    <a:pt x="49999" y="258127"/>
                  </a:lnTo>
                  <a:lnTo>
                    <a:pt x="53035" y="258318"/>
                  </a:lnTo>
                  <a:lnTo>
                    <a:pt x="56273" y="256184"/>
                  </a:lnTo>
                  <a:lnTo>
                    <a:pt x="65925" y="248640"/>
                  </a:lnTo>
                  <a:lnTo>
                    <a:pt x="75831" y="240398"/>
                  </a:lnTo>
                  <a:lnTo>
                    <a:pt x="84810" y="232930"/>
                  </a:lnTo>
                  <a:lnTo>
                    <a:pt x="94500" y="225425"/>
                  </a:lnTo>
                  <a:lnTo>
                    <a:pt x="100723" y="220865"/>
                  </a:lnTo>
                  <a:lnTo>
                    <a:pt x="100736" y="220383"/>
                  </a:lnTo>
                  <a:lnTo>
                    <a:pt x="110782" y="232105"/>
                  </a:lnTo>
                  <a:lnTo>
                    <a:pt x="114820" y="240398"/>
                  </a:lnTo>
                  <a:lnTo>
                    <a:pt x="114896" y="240538"/>
                  </a:lnTo>
                  <a:lnTo>
                    <a:pt x="121970" y="243840"/>
                  </a:lnTo>
                  <a:lnTo>
                    <a:pt x="132588" y="244767"/>
                  </a:lnTo>
                  <a:lnTo>
                    <a:pt x="140665" y="238455"/>
                  </a:lnTo>
                  <a:lnTo>
                    <a:pt x="145821" y="231140"/>
                  </a:lnTo>
                  <a:lnTo>
                    <a:pt x="147320" y="229031"/>
                  </a:lnTo>
                  <a:lnTo>
                    <a:pt x="153809" y="220611"/>
                  </a:lnTo>
                  <a:lnTo>
                    <a:pt x="163830" y="224155"/>
                  </a:lnTo>
                  <a:lnTo>
                    <a:pt x="174625" y="228485"/>
                  </a:lnTo>
                  <a:lnTo>
                    <a:pt x="185039" y="229616"/>
                  </a:lnTo>
                  <a:lnTo>
                    <a:pt x="193929" y="223532"/>
                  </a:lnTo>
                  <a:lnTo>
                    <a:pt x="194995" y="220865"/>
                  </a:lnTo>
                  <a:lnTo>
                    <a:pt x="195097" y="220611"/>
                  </a:lnTo>
                  <a:lnTo>
                    <a:pt x="196532" y="217081"/>
                  </a:lnTo>
                  <a:lnTo>
                    <a:pt x="196837" y="215633"/>
                  </a:lnTo>
                  <a:lnTo>
                    <a:pt x="198335" y="208597"/>
                  </a:lnTo>
                  <a:lnTo>
                    <a:pt x="199847" y="200799"/>
                  </a:lnTo>
                  <a:lnTo>
                    <a:pt x="201612" y="196418"/>
                  </a:lnTo>
                  <a:lnTo>
                    <a:pt x="204292" y="194132"/>
                  </a:lnTo>
                  <a:lnTo>
                    <a:pt x="216281" y="197142"/>
                  </a:lnTo>
                  <a:lnTo>
                    <a:pt x="220230" y="197319"/>
                  </a:lnTo>
                  <a:lnTo>
                    <a:pt x="240550" y="184238"/>
                  </a:lnTo>
                  <a:lnTo>
                    <a:pt x="240652" y="183108"/>
                  </a:lnTo>
                  <a:lnTo>
                    <a:pt x="240677" y="182803"/>
                  </a:lnTo>
                  <a:lnTo>
                    <a:pt x="241147" y="177647"/>
                  </a:lnTo>
                  <a:lnTo>
                    <a:pt x="241096" y="172631"/>
                  </a:lnTo>
                  <a:lnTo>
                    <a:pt x="238239" y="160782"/>
                  </a:lnTo>
                  <a:lnTo>
                    <a:pt x="238125" y="160312"/>
                  </a:lnTo>
                  <a:lnTo>
                    <a:pt x="238099" y="160159"/>
                  </a:lnTo>
                  <a:lnTo>
                    <a:pt x="240055" y="157937"/>
                  </a:lnTo>
                  <a:lnTo>
                    <a:pt x="244754" y="155917"/>
                  </a:lnTo>
                  <a:lnTo>
                    <a:pt x="252717" y="154343"/>
                  </a:lnTo>
                  <a:lnTo>
                    <a:pt x="261442" y="152349"/>
                  </a:lnTo>
                  <a:lnTo>
                    <a:pt x="268427" y="149085"/>
                  </a:lnTo>
                  <a:lnTo>
                    <a:pt x="272935" y="141427"/>
                  </a:lnTo>
                  <a:lnTo>
                    <a:pt x="273634" y="140246"/>
                  </a:lnTo>
                  <a:lnTo>
                    <a:pt x="272224" y="130606"/>
                  </a:lnTo>
                  <a:lnTo>
                    <a:pt x="272135" y="130048"/>
                  </a:lnTo>
                  <a:lnTo>
                    <a:pt x="267817" y="119583"/>
                  </a:lnTo>
                  <a:lnTo>
                    <a:pt x="264566" y="109867"/>
                  </a:lnTo>
                  <a:lnTo>
                    <a:pt x="270395" y="104990"/>
                  </a:lnTo>
                  <a:lnTo>
                    <a:pt x="277266" y="100698"/>
                  </a:lnTo>
                  <a:lnTo>
                    <a:pt x="283972" y="95808"/>
                  </a:lnTo>
                  <a:lnTo>
                    <a:pt x="288404" y="89700"/>
                  </a:lnTo>
                  <a:lnTo>
                    <a:pt x="290868" y="83477"/>
                  </a:lnTo>
                  <a:close/>
                </a:path>
              </a:pathLst>
            </a:custGeom>
            <a:solidFill>
              <a:srgbClr val="37B3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507" y="6652376"/>
              <a:ext cx="232589" cy="21776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228793" y="6648983"/>
              <a:ext cx="311150" cy="294640"/>
            </a:xfrm>
            <a:custGeom>
              <a:avLst/>
              <a:gdLst/>
              <a:ahLst/>
              <a:cxnLst/>
              <a:rect l="l" t="t" r="r" b="b"/>
              <a:pathLst>
                <a:path w="311150" h="294640">
                  <a:moveTo>
                    <a:pt x="58585" y="263118"/>
                  </a:moveTo>
                  <a:lnTo>
                    <a:pt x="55143" y="260388"/>
                  </a:lnTo>
                  <a:lnTo>
                    <a:pt x="44513" y="256438"/>
                  </a:lnTo>
                  <a:lnTo>
                    <a:pt x="43611" y="256578"/>
                  </a:lnTo>
                  <a:lnTo>
                    <a:pt x="40347" y="257073"/>
                  </a:lnTo>
                  <a:lnTo>
                    <a:pt x="40106" y="260629"/>
                  </a:lnTo>
                  <a:lnTo>
                    <a:pt x="43903" y="263118"/>
                  </a:lnTo>
                  <a:lnTo>
                    <a:pt x="53086" y="266661"/>
                  </a:lnTo>
                  <a:lnTo>
                    <a:pt x="56845" y="266776"/>
                  </a:lnTo>
                  <a:lnTo>
                    <a:pt x="58585" y="263118"/>
                  </a:lnTo>
                  <a:close/>
                </a:path>
                <a:path w="311150" h="294640">
                  <a:moveTo>
                    <a:pt x="104355" y="171564"/>
                  </a:moveTo>
                  <a:lnTo>
                    <a:pt x="101688" y="163474"/>
                  </a:lnTo>
                  <a:lnTo>
                    <a:pt x="98640" y="158711"/>
                  </a:lnTo>
                  <a:lnTo>
                    <a:pt x="98640" y="177025"/>
                  </a:lnTo>
                  <a:lnTo>
                    <a:pt x="96342" y="178295"/>
                  </a:lnTo>
                  <a:lnTo>
                    <a:pt x="93573" y="177190"/>
                  </a:lnTo>
                  <a:lnTo>
                    <a:pt x="91236" y="176364"/>
                  </a:lnTo>
                  <a:lnTo>
                    <a:pt x="72732" y="165658"/>
                  </a:lnTo>
                  <a:lnTo>
                    <a:pt x="52324" y="147967"/>
                  </a:lnTo>
                  <a:lnTo>
                    <a:pt x="34137" y="127812"/>
                  </a:lnTo>
                  <a:lnTo>
                    <a:pt x="22313" y="109778"/>
                  </a:lnTo>
                  <a:lnTo>
                    <a:pt x="19519" y="100825"/>
                  </a:lnTo>
                  <a:lnTo>
                    <a:pt x="21767" y="97790"/>
                  </a:lnTo>
                  <a:lnTo>
                    <a:pt x="64020" y="125552"/>
                  </a:lnTo>
                  <a:lnTo>
                    <a:pt x="91579" y="158203"/>
                  </a:lnTo>
                  <a:lnTo>
                    <a:pt x="98640" y="177025"/>
                  </a:lnTo>
                  <a:lnTo>
                    <a:pt x="98640" y="158711"/>
                  </a:lnTo>
                  <a:lnTo>
                    <a:pt x="89725" y="144780"/>
                  </a:lnTo>
                  <a:lnTo>
                    <a:pt x="71247" y="124079"/>
                  </a:lnTo>
                  <a:lnTo>
                    <a:pt x="50457" y="105816"/>
                  </a:lnTo>
                  <a:lnTo>
                    <a:pt x="37160" y="97790"/>
                  </a:lnTo>
                  <a:lnTo>
                    <a:pt x="31572" y="94411"/>
                  </a:lnTo>
                  <a:lnTo>
                    <a:pt x="27520" y="92824"/>
                  </a:lnTo>
                  <a:lnTo>
                    <a:pt x="23647" y="91605"/>
                  </a:lnTo>
                  <a:lnTo>
                    <a:pt x="12382" y="93662"/>
                  </a:lnTo>
                  <a:lnTo>
                    <a:pt x="46863" y="151091"/>
                  </a:lnTo>
                  <a:lnTo>
                    <a:pt x="91757" y="182918"/>
                  </a:lnTo>
                  <a:lnTo>
                    <a:pt x="100444" y="182918"/>
                  </a:lnTo>
                  <a:lnTo>
                    <a:pt x="104330" y="178612"/>
                  </a:lnTo>
                  <a:lnTo>
                    <a:pt x="104330" y="178295"/>
                  </a:lnTo>
                  <a:lnTo>
                    <a:pt x="104355" y="171564"/>
                  </a:lnTo>
                  <a:close/>
                </a:path>
                <a:path w="311150" h="294640">
                  <a:moveTo>
                    <a:pt x="121780" y="266344"/>
                  </a:moveTo>
                  <a:lnTo>
                    <a:pt x="69265" y="233629"/>
                  </a:lnTo>
                  <a:lnTo>
                    <a:pt x="18021" y="224294"/>
                  </a:lnTo>
                  <a:lnTo>
                    <a:pt x="12915" y="224790"/>
                  </a:lnTo>
                  <a:lnTo>
                    <a:pt x="5689" y="226326"/>
                  </a:lnTo>
                  <a:lnTo>
                    <a:pt x="3835" y="239776"/>
                  </a:lnTo>
                  <a:lnTo>
                    <a:pt x="14922" y="247523"/>
                  </a:lnTo>
                  <a:lnTo>
                    <a:pt x="20967" y="244386"/>
                  </a:lnTo>
                  <a:lnTo>
                    <a:pt x="17856" y="241795"/>
                  </a:lnTo>
                  <a:lnTo>
                    <a:pt x="11696" y="235115"/>
                  </a:lnTo>
                  <a:lnTo>
                    <a:pt x="12319" y="231470"/>
                  </a:lnTo>
                  <a:lnTo>
                    <a:pt x="17868" y="230098"/>
                  </a:lnTo>
                  <a:lnTo>
                    <a:pt x="72021" y="241084"/>
                  </a:lnTo>
                  <a:lnTo>
                    <a:pt x="112788" y="262851"/>
                  </a:lnTo>
                  <a:lnTo>
                    <a:pt x="116763" y="267246"/>
                  </a:lnTo>
                  <a:lnTo>
                    <a:pt x="114096" y="271640"/>
                  </a:lnTo>
                  <a:lnTo>
                    <a:pt x="100812" y="271322"/>
                  </a:lnTo>
                  <a:lnTo>
                    <a:pt x="94297" y="270929"/>
                  </a:lnTo>
                  <a:lnTo>
                    <a:pt x="81241" y="267792"/>
                  </a:lnTo>
                  <a:lnTo>
                    <a:pt x="78003" y="270357"/>
                  </a:lnTo>
                  <a:lnTo>
                    <a:pt x="112572" y="277863"/>
                  </a:lnTo>
                  <a:lnTo>
                    <a:pt x="117678" y="275107"/>
                  </a:lnTo>
                  <a:lnTo>
                    <a:pt x="121627" y="271119"/>
                  </a:lnTo>
                  <a:lnTo>
                    <a:pt x="121780" y="266344"/>
                  </a:lnTo>
                  <a:close/>
                </a:path>
                <a:path w="311150" h="294640">
                  <a:moveTo>
                    <a:pt x="121945" y="12331"/>
                  </a:moveTo>
                  <a:lnTo>
                    <a:pt x="119430" y="6985"/>
                  </a:lnTo>
                  <a:lnTo>
                    <a:pt x="117919" y="6197"/>
                  </a:lnTo>
                  <a:lnTo>
                    <a:pt x="115697" y="5029"/>
                  </a:lnTo>
                  <a:lnTo>
                    <a:pt x="115697" y="12331"/>
                  </a:lnTo>
                  <a:lnTo>
                    <a:pt x="115557" y="12331"/>
                  </a:lnTo>
                  <a:lnTo>
                    <a:pt x="113830" y="15595"/>
                  </a:lnTo>
                  <a:lnTo>
                    <a:pt x="107683" y="19723"/>
                  </a:lnTo>
                  <a:lnTo>
                    <a:pt x="87401" y="27343"/>
                  </a:lnTo>
                  <a:lnTo>
                    <a:pt x="61302" y="32639"/>
                  </a:lnTo>
                  <a:lnTo>
                    <a:pt x="61010" y="32639"/>
                  </a:lnTo>
                  <a:lnTo>
                    <a:pt x="35255" y="34645"/>
                  </a:lnTo>
                  <a:lnTo>
                    <a:pt x="13982" y="32639"/>
                  </a:lnTo>
                  <a:lnTo>
                    <a:pt x="11074" y="31902"/>
                  </a:lnTo>
                  <a:lnTo>
                    <a:pt x="7772" y="31102"/>
                  </a:lnTo>
                  <a:lnTo>
                    <a:pt x="6045" y="28384"/>
                  </a:lnTo>
                  <a:lnTo>
                    <a:pt x="5346" y="24638"/>
                  </a:lnTo>
                  <a:lnTo>
                    <a:pt x="15125" y="20358"/>
                  </a:lnTo>
                  <a:lnTo>
                    <a:pt x="65455" y="7645"/>
                  </a:lnTo>
                  <a:lnTo>
                    <a:pt x="85382" y="6197"/>
                  </a:lnTo>
                  <a:lnTo>
                    <a:pt x="97675" y="6197"/>
                  </a:lnTo>
                  <a:lnTo>
                    <a:pt x="105803" y="7645"/>
                  </a:lnTo>
                  <a:lnTo>
                    <a:pt x="112890" y="9575"/>
                  </a:lnTo>
                  <a:lnTo>
                    <a:pt x="115697" y="12331"/>
                  </a:lnTo>
                  <a:lnTo>
                    <a:pt x="115697" y="5029"/>
                  </a:lnTo>
                  <a:lnTo>
                    <a:pt x="111544" y="2832"/>
                  </a:lnTo>
                  <a:lnTo>
                    <a:pt x="90297" y="0"/>
                  </a:lnTo>
                  <a:lnTo>
                    <a:pt x="64655" y="1549"/>
                  </a:lnTo>
                  <a:lnTo>
                    <a:pt x="18161" y="12611"/>
                  </a:lnTo>
                  <a:lnTo>
                    <a:pt x="0" y="26911"/>
                  </a:lnTo>
                  <a:lnTo>
                    <a:pt x="2489" y="34061"/>
                  </a:lnTo>
                  <a:lnTo>
                    <a:pt x="4305" y="36029"/>
                  </a:lnTo>
                  <a:lnTo>
                    <a:pt x="7835" y="37312"/>
                  </a:lnTo>
                  <a:lnTo>
                    <a:pt x="10363" y="38100"/>
                  </a:lnTo>
                  <a:lnTo>
                    <a:pt x="33286" y="40754"/>
                  </a:lnTo>
                  <a:lnTo>
                    <a:pt x="62458" y="38557"/>
                  </a:lnTo>
                  <a:lnTo>
                    <a:pt x="81203" y="34645"/>
                  </a:lnTo>
                  <a:lnTo>
                    <a:pt x="90805" y="32639"/>
                  </a:lnTo>
                  <a:lnTo>
                    <a:pt x="90995" y="32639"/>
                  </a:lnTo>
                  <a:lnTo>
                    <a:pt x="112953" y="23774"/>
                  </a:lnTo>
                  <a:lnTo>
                    <a:pt x="119608" y="18148"/>
                  </a:lnTo>
                  <a:lnTo>
                    <a:pt x="121831" y="12611"/>
                  </a:lnTo>
                  <a:lnTo>
                    <a:pt x="121945" y="12331"/>
                  </a:lnTo>
                  <a:close/>
                </a:path>
                <a:path w="311150" h="294640">
                  <a:moveTo>
                    <a:pt x="132359" y="77216"/>
                  </a:moveTo>
                  <a:lnTo>
                    <a:pt x="132245" y="71869"/>
                  </a:lnTo>
                  <a:lnTo>
                    <a:pt x="128625" y="71208"/>
                  </a:lnTo>
                  <a:lnTo>
                    <a:pt x="127330" y="71843"/>
                  </a:lnTo>
                  <a:lnTo>
                    <a:pt x="123774" y="83019"/>
                  </a:lnTo>
                  <a:lnTo>
                    <a:pt x="123748" y="87299"/>
                  </a:lnTo>
                  <a:lnTo>
                    <a:pt x="127406" y="88950"/>
                  </a:lnTo>
                  <a:lnTo>
                    <a:pt x="129095" y="87236"/>
                  </a:lnTo>
                  <a:lnTo>
                    <a:pt x="130733" y="83578"/>
                  </a:lnTo>
                  <a:lnTo>
                    <a:pt x="132359" y="77216"/>
                  </a:lnTo>
                  <a:close/>
                </a:path>
                <a:path w="311150" h="294640">
                  <a:moveTo>
                    <a:pt x="172250" y="40500"/>
                  </a:moveTo>
                  <a:lnTo>
                    <a:pt x="171043" y="23914"/>
                  </a:lnTo>
                  <a:lnTo>
                    <a:pt x="167081" y="18173"/>
                  </a:lnTo>
                  <a:lnTo>
                    <a:pt x="161810" y="17526"/>
                  </a:lnTo>
                  <a:lnTo>
                    <a:pt x="156197" y="20294"/>
                  </a:lnTo>
                  <a:lnTo>
                    <a:pt x="151244" y="24828"/>
                  </a:lnTo>
                  <a:lnTo>
                    <a:pt x="148501" y="27940"/>
                  </a:lnTo>
                  <a:lnTo>
                    <a:pt x="138544" y="42710"/>
                  </a:lnTo>
                  <a:lnTo>
                    <a:pt x="139280" y="48310"/>
                  </a:lnTo>
                  <a:lnTo>
                    <a:pt x="142252" y="49022"/>
                  </a:lnTo>
                  <a:lnTo>
                    <a:pt x="144424" y="47688"/>
                  </a:lnTo>
                  <a:lnTo>
                    <a:pt x="148018" y="40360"/>
                  </a:lnTo>
                  <a:lnTo>
                    <a:pt x="152565" y="33413"/>
                  </a:lnTo>
                  <a:lnTo>
                    <a:pt x="158076" y="26619"/>
                  </a:lnTo>
                  <a:lnTo>
                    <a:pt x="163398" y="23533"/>
                  </a:lnTo>
                  <a:lnTo>
                    <a:pt x="166484" y="29083"/>
                  </a:lnTo>
                  <a:lnTo>
                    <a:pt x="156794" y="79476"/>
                  </a:lnTo>
                  <a:lnTo>
                    <a:pt x="133223" y="125234"/>
                  </a:lnTo>
                  <a:lnTo>
                    <a:pt x="129590" y="128676"/>
                  </a:lnTo>
                  <a:lnTo>
                    <a:pt x="127419" y="128003"/>
                  </a:lnTo>
                  <a:lnTo>
                    <a:pt x="124129" y="126301"/>
                  </a:lnTo>
                  <a:lnTo>
                    <a:pt x="125196" y="106680"/>
                  </a:lnTo>
                  <a:lnTo>
                    <a:pt x="127889" y="97320"/>
                  </a:lnTo>
                  <a:lnTo>
                    <a:pt x="126047" y="95465"/>
                  </a:lnTo>
                  <a:lnTo>
                    <a:pt x="118706" y="117792"/>
                  </a:lnTo>
                  <a:lnTo>
                    <a:pt x="119938" y="127038"/>
                  </a:lnTo>
                  <a:lnTo>
                    <a:pt x="123952" y="133502"/>
                  </a:lnTo>
                  <a:lnTo>
                    <a:pt x="132092" y="133273"/>
                  </a:lnTo>
                  <a:lnTo>
                    <a:pt x="156210" y="98171"/>
                  </a:lnTo>
                  <a:lnTo>
                    <a:pt x="168643" y="61214"/>
                  </a:lnTo>
                  <a:lnTo>
                    <a:pt x="172250" y="40500"/>
                  </a:lnTo>
                  <a:close/>
                </a:path>
                <a:path w="311150" h="294640">
                  <a:moveTo>
                    <a:pt x="196913" y="138188"/>
                  </a:moveTo>
                  <a:lnTo>
                    <a:pt x="196773" y="137464"/>
                  </a:lnTo>
                  <a:lnTo>
                    <a:pt x="196697" y="137172"/>
                  </a:lnTo>
                  <a:lnTo>
                    <a:pt x="195389" y="131343"/>
                  </a:lnTo>
                  <a:lnTo>
                    <a:pt x="192163" y="131610"/>
                  </a:lnTo>
                  <a:lnTo>
                    <a:pt x="192163" y="137172"/>
                  </a:lnTo>
                  <a:lnTo>
                    <a:pt x="189331" y="143713"/>
                  </a:lnTo>
                  <a:lnTo>
                    <a:pt x="159461" y="185356"/>
                  </a:lnTo>
                  <a:lnTo>
                    <a:pt x="121945" y="214680"/>
                  </a:lnTo>
                  <a:lnTo>
                    <a:pt x="118605" y="216217"/>
                  </a:lnTo>
                  <a:lnTo>
                    <a:pt x="114655" y="218198"/>
                  </a:lnTo>
                  <a:lnTo>
                    <a:pt x="110896" y="217131"/>
                  </a:lnTo>
                  <a:lnTo>
                    <a:pt x="108127" y="215201"/>
                  </a:lnTo>
                  <a:lnTo>
                    <a:pt x="114350" y="203542"/>
                  </a:lnTo>
                  <a:lnTo>
                    <a:pt x="148323" y="162636"/>
                  </a:lnTo>
                  <a:lnTo>
                    <a:pt x="179387" y="140233"/>
                  </a:lnTo>
                  <a:lnTo>
                    <a:pt x="192163" y="137172"/>
                  </a:lnTo>
                  <a:lnTo>
                    <a:pt x="192163" y="131610"/>
                  </a:lnTo>
                  <a:lnTo>
                    <a:pt x="155041" y="148894"/>
                  </a:lnTo>
                  <a:lnTo>
                    <a:pt x="121323" y="182384"/>
                  </a:lnTo>
                  <a:lnTo>
                    <a:pt x="104140" y="217131"/>
                  </a:lnTo>
                  <a:lnTo>
                    <a:pt x="104025" y="224726"/>
                  </a:lnTo>
                  <a:lnTo>
                    <a:pt x="113157" y="224726"/>
                  </a:lnTo>
                  <a:lnTo>
                    <a:pt x="120700" y="221970"/>
                  </a:lnTo>
                  <a:lnTo>
                    <a:pt x="127000" y="218198"/>
                  </a:lnTo>
                  <a:lnTo>
                    <a:pt x="140855" y="209905"/>
                  </a:lnTo>
                  <a:lnTo>
                    <a:pt x="163893" y="189585"/>
                  </a:lnTo>
                  <a:lnTo>
                    <a:pt x="183883" y="166458"/>
                  </a:lnTo>
                  <a:lnTo>
                    <a:pt x="194881" y="145999"/>
                  </a:lnTo>
                  <a:lnTo>
                    <a:pt x="196913" y="138188"/>
                  </a:lnTo>
                  <a:close/>
                </a:path>
                <a:path w="311150" h="294640">
                  <a:moveTo>
                    <a:pt x="298157" y="190931"/>
                  </a:moveTo>
                  <a:lnTo>
                    <a:pt x="295910" y="184111"/>
                  </a:lnTo>
                  <a:lnTo>
                    <a:pt x="294424" y="183337"/>
                  </a:lnTo>
                  <a:lnTo>
                    <a:pt x="293154" y="182676"/>
                  </a:lnTo>
                  <a:lnTo>
                    <a:pt x="293154" y="193217"/>
                  </a:lnTo>
                  <a:lnTo>
                    <a:pt x="278371" y="199567"/>
                  </a:lnTo>
                  <a:lnTo>
                    <a:pt x="275297" y="200774"/>
                  </a:lnTo>
                  <a:lnTo>
                    <a:pt x="256870" y="206502"/>
                  </a:lnTo>
                  <a:lnTo>
                    <a:pt x="236321" y="210337"/>
                  </a:lnTo>
                  <a:lnTo>
                    <a:pt x="215480" y="212166"/>
                  </a:lnTo>
                  <a:lnTo>
                    <a:pt x="196164" y="211836"/>
                  </a:lnTo>
                  <a:lnTo>
                    <a:pt x="184912" y="209397"/>
                  </a:lnTo>
                  <a:lnTo>
                    <a:pt x="182943" y="205371"/>
                  </a:lnTo>
                  <a:lnTo>
                    <a:pt x="187655" y="200774"/>
                  </a:lnTo>
                  <a:lnTo>
                    <a:pt x="226275" y="187794"/>
                  </a:lnTo>
                  <a:lnTo>
                    <a:pt x="255524" y="184111"/>
                  </a:lnTo>
                  <a:lnTo>
                    <a:pt x="254533" y="184111"/>
                  </a:lnTo>
                  <a:lnTo>
                    <a:pt x="264553" y="183642"/>
                  </a:lnTo>
                  <a:lnTo>
                    <a:pt x="273723" y="183337"/>
                  </a:lnTo>
                  <a:lnTo>
                    <a:pt x="289928" y="185788"/>
                  </a:lnTo>
                  <a:lnTo>
                    <a:pt x="292150" y="189141"/>
                  </a:lnTo>
                  <a:lnTo>
                    <a:pt x="293154" y="193217"/>
                  </a:lnTo>
                  <a:lnTo>
                    <a:pt x="293154" y="182676"/>
                  </a:lnTo>
                  <a:lnTo>
                    <a:pt x="287642" y="179806"/>
                  </a:lnTo>
                  <a:lnTo>
                    <a:pt x="287782" y="179806"/>
                  </a:lnTo>
                  <a:lnTo>
                    <a:pt x="275742" y="177901"/>
                  </a:lnTo>
                  <a:lnTo>
                    <a:pt x="276618" y="177901"/>
                  </a:lnTo>
                  <a:lnTo>
                    <a:pt x="262991" y="177533"/>
                  </a:lnTo>
                  <a:lnTo>
                    <a:pt x="253034" y="177901"/>
                  </a:lnTo>
                  <a:lnTo>
                    <a:pt x="195935" y="189941"/>
                  </a:lnTo>
                  <a:lnTo>
                    <a:pt x="176949" y="203746"/>
                  </a:lnTo>
                  <a:lnTo>
                    <a:pt x="177050" y="209016"/>
                  </a:lnTo>
                  <a:lnTo>
                    <a:pt x="180860" y="213309"/>
                  </a:lnTo>
                  <a:lnTo>
                    <a:pt x="187439" y="216268"/>
                  </a:lnTo>
                  <a:lnTo>
                    <a:pt x="208572" y="218643"/>
                  </a:lnTo>
                  <a:lnTo>
                    <a:pt x="234276" y="216827"/>
                  </a:lnTo>
                  <a:lnTo>
                    <a:pt x="280174" y="205371"/>
                  </a:lnTo>
                  <a:lnTo>
                    <a:pt x="294055" y="197065"/>
                  </a:lnTo>
                  <a:lnTo>
                    <a:pt x="298157" y="190931"/>
                  </a:lnTo>
                  <a:close/>
                </a:path>
                <a:path w="311150" h="294640">
                  <a:moveTo>
                    <a:pt x="310426" y="285496"/>
                  </a:moveTo>
                  <a:lnTo>
                    <a:pt x="310375" y="279704"/>
                  </a:lnTo>
                  <a:lnTo>
                    <a:pt x="304634" y="273062"/>
                  </a:lnTo>
                  <a:lnTo>
                    <a:pt x="304088" y="272796"/>
                  </a:lnTo>
                  <a:lnTo>
                    <a:pt x="304088" y="280530"/>
                  </a:lnTo>
                  <a:lnTo>
                    <a:pt x="304012" y="284467"/>
                  </a:lnTo>
                  <a:lnTo>
                    <a:pt x="295414" y="287439"/>
                  </a:lnTo>
                  <a:lnTo>
                    <a:pt x="274802" y="288163"/>
                  </a:lnTo>
                  <a:lnTo>
                    <a:pt x="251066" y="285496"/>
                  </a:lnTo>
                  <a:lnTo>
                    <a:pt x="250698" y="285496"/>
                  </a:lnTo>
                  <a:lnTo>
                    <a:pt x="226212" y="279984"/>
                  </a:lnTo>
                  <a:lnTo>
                    <a:pt x="206743" y="272681"/>
                  </a:lnTo>
                  <a:lnTo>
                    <a:pt x="200113" y="268643"/>
                  </a:lnTo>
                  <a:lnTo>
                    <a:pt x="196291" y="264426"/>
                  </a:lnTo>
                  <a:lnTo>
                    <a:pt x="197497" y="260858"/>
                  </a:lnTo>
                  <a:lnTo>
                    <a:pt x="197243" y="260858"/>
                  </a:lnTo>
                  <a:lnTo>
                    <a:pt x="206032" y="258483"/>
                  </a:lnTo>
                  <a:lnTo>
                    <a:pt x="226745" y="258178"/>
                  </a:lnTo>
                  <a:lnTo>
                    <a:pt x="249758" y="260858"/>
                  </a:lnTo>
                  <a:lnTo>
                    <a:pt x="272415" y="265938"/>
                  </a:lnTo>
                  <a:lnTo>
                    <a:pt x="292023" y="272846"/>
                  </a:lnTo>
                  <a:lnTo>
                    <a:pt x="298983" y="276390"/>
                  </a:lnTo>
                  <a:lnTo>
                    <a:pt x="304088" y="280530"/>
                  </a:lnTo>
                  <a:lnTo>
                    <a:pt x="304088" y="272796"/>
                  </a:lnTo>
                  <a:lnTo>
                    <a:pt x="284899" y="263156"/>
                  </a:lnTo>
                  <a:lnTo>
                    <a:pt x="265925" y="258178"/>
                  </a:lnTo>
                  <a:lnTo>
                    <a:pt x="258622" y="256260"/>
                  </a:lnTo>
                  <a:lnTo>
                    <a:pt x="231457" y="252590"/>
                  </a:lnTo>
                  <a:lnTo>
                    <a:pt x="209092" y="252387"/>
                  </a:lnTo>
                  <a:lnTo>
                    <a:pt x="198323" y="254711"/>
                  </a:lnTo>
                  <a:lnTo>
                    <a:pt x="191008" y="259435"/>
                  </a:lnTo>
                  <a:lnTo>
                    <a:pt x="190004" y="265938"/>
                  </a:lnTo>
                  <a:lnTo>
                    <a:pt x="189966" y="266204"/>
                  </a:lnTo>
                  <a:lnTo>
                    <a:pt x="198031" y="274662"/>
                  </a:lnTo>
                  <a:lnTo>
                    <a:pt x="219024" y="284187"/>
                  </a:lnTo>
                  <a:lnTo>
                    <a:pt x="246634" y="290969"/>
                  </a:lnTo>
                  <a:lnTo>
                    <a:pt x="274904" y="294144"/>
                  </a:lnTo>
                  <a:lnTo>
                    <a:pt x="297840" y="292912"/>
                  </a:lnTo>
                  <a:lnTo>
                    <a:pt x="305892" y="290029"/>
                  </a:lnTo>
                  <a:lnTo>
                    <a:pt x="307759" y="288163"/>
                  </a:lnTo>
                  <a:lnTo>
                    <a:pt x="310426" y="285496"/>
                  </a:lnTo>
                  <a:close/>
                </a:path>
                <a:path w="311150" h="294640">
                  <a:moveTo>
                    <a:pt x="310730" y="114173"/>
                  </a:moveTo>
                  <a:lnTo>
                    <a:pt x="310172" y="109588"/>
                  </a:lnTo>
                  <a:lnTo>
                    <a:pt x="310083" y="108877"/>
                  </a:lnTo>
                  <a:lnTo>
                    <a:pt x="305981" y="103238"/>
                  </a:lnTo>
                  <a:lnTo>
                    <a:pt x="304419" y="102273"/>
                  </a:lnTo>
                  <a:lnTo>
                    <a:pt x="304419" y="113398"/>
                  </a:lnTo>
                  <a:lnTo>
                    <a:pt x="297332" y="115989"/>
                  </a:lnTo>
                  <a:lnTo>
                    <a:pt x="248691" y="109588"/>
                  </a:lnTo>
                  <a:lnTo>
                    <a:pt x="203758" y="90081"/>
                  </a:lnTo>
                  <a:lnTo>
                    <a:pt x="194221" y="81038"/>
                  </a:lnTo>
                  <a:lnTo>
                    <a:pt x="203555" y="79590"/>
                  </a:lnTo>
                  <a:lnTo>
                    <a:pt x="248805" y="84785"/>
                  </a:lnTo>
                  <a:lnTo>
                    <a:pt x="292239" y="101104"/>
                  </a:lnTo>
                  <a:lnTo>
                    <a:pt x="304419" y="113398"/>
                  </a:lnTo>
                  <a:lnTo>
                    <a:pt x="304419" y="102273"/>
                  </a:lnTo>
                  <a:lnTo>
                    <a:pt x="258597" y="81038"/>
                  </a:lnTo>
                  <a:lnTo>
                    <a:pt x="206032" y="73520"/>
                  </a:lnTo>
                  <a:lnTo>
                    <a:pt x="199224" y="75057"/>
                  </a:lnTo>
                  <a:lnTo>
                    <a:pt x="193954" y="78244"/>
                  </a:lnTo>
                  <a:lnTo>
                    <a:pt x="191935" y="83159"/>
                  </a:lnTo>
                  <a:lnTo>
                    <a:pt x="194856" y="89827"/>
                  </a:lnTo>
                  <a:lnTo>
                    <a:pt x="214706" y="103720"/>
                  </a:lnTo>
                  <a:lnTo>
                    <a:pt x="245173" y="114909"/>
                  </a:lnTo>
                  <a:lnTo>
                    <a:pt x="277152" y="121450"/>
                  </a:lnTo>
                  <a:lnTo>
                    <a:pt x="301371" y="121450"/>
                  </a:lnTo>
                  <a:lnTo>
                    <a:pt x="307886" y="118541"/>
                  </a:lnTo>
                  <a:lnTo>
                    <a:pt x="309549" y="115989"/>
                  </a:lnTo>
                  <a:lnTo>
                    <a:pt x="310730" y="114173"/>
                  </a:lnTo>
                  <a:close/>
                </a:path>
              </a:pathLst>
            </a:custGeom>
            <a:solidFill>
              <a:srgbClr val="37B3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7677" y="8319712"/>
              <a:ext cx="293433" cy="29285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881706" y="6646596"/>
              <a:ext cx="302895" cy="300990"/>
            </a:xfrm>
            <a:custGeom>
              <a:avLst/>
              <a:gdLst/>
              <a:ahLst/>
              <a:cxnLst/>
              <a:rect l="l" t="t" r="r" b="b"/>
              <a:pathLst>
                <a:path w="302894" h="300990">
                  <a:moveTo>
                    <a:pt x="107188" y="222834"/>
                  </a:moveTo>
                  <a:lnTo>
                    <a:pt x="97421" y="222834"/>
                  </a:lnTo>
                  <a:lnTo>
                    <a:pt x="97421" y="271665"/>
                  </a:lnTo>
                  <a:lnTo>
                    <a:pt x="107188" y="271665"/>
                  </a:lnTo>
                  <a:lnTo>
                    <a:pt x="107188" y="222834"/>
                  </a:lnTo>
                  <a:close/>
                </a:path>
                <a:path w="302894" h="300990">
                  <a:moveTo>
                    <a:pt x="146265" y="222834"/>
                  </a:moveTo>
                  <a:lnTo>
                    <a:pt x="136499" y="222834"/>
                  </a:lnTo>
                  <a:lnTo>
                    <a:pt x="136499" y="271665"/>
                  </a:lnTo>
                  <a:lnTo>
                    <a:pt x="146265" y="271665"/>
                  </a:lnTo>
                  <a:lnTo>
                    <a:pt x="146265" y="222834"/>
                  </a:lnTo>
                  <a:close/>
                </a:path>
                <a:path w="302894" h="300990">
                  <a:moveTo>
                    <a:pt x="185331" y="222834"/>
                  </a:moveTo>
                  <a:lnTo>
                    <a:pt x="175564" y="222834"/>
                  </a:lnTo>
                  <a:lnTo>
                    <a:pt x="175564" y="271665"/>
                  </a:lnTo>
                  <a:lnTo>
                    <a:pt x="185331" y="271665"/>
                  </a:lnTo>
                  <a:lnTo>
                    <a:pt x="185331" y="222834"/>
                  </a:lnTo>
                  <a:close/>
                </a:path>
                <a:path w="302894" h="300990">
                  <a:moveTo>
                    <a:pt x="224396" y="232600"/>
                  </a:moveTo>
                  <a:lnTo>
                    <a:pt x="214617" y="232600"/>
                  </a:lnTo>
                  <a:lnTo>
                    <a:pt x="214617" y="261899"/>
                  </a:lnTo>
                  <a:lnTo>
                    <a:pt x="224396" y="261899"/>
                  </a:lnTo>
                  <a:lnTo>
                    <a:pt x="224396" y="232600"/>
                  </a:lnTo>
                  <a:close/>
                </a:path>
                <a:path w="302894" h="300990">
                  <a:moveTo>
                    <a:pt x="263461" y="237490"/>
                  </a:moveTo>
                  <a:lnTo>
                    <a:pt x="253695" y="237490"/>
                  </a:lnTo>
                  <a:lnTo>
                    <a:pt x="253695" y="257022"/>
                  </a:lnTo>
                  <a:lnTo>
                    <a:pt x="263461" y="257022"/>
                  </a:lnTo>
                  <a:lnTo>
                    <a:pt x="263461" y="237490"/>
                  </a:lnTo>
                  <a:close/>
                </a:path>
                <a:path w="302894" h="300990">
                  <a:moveTo>
                    <a:pt x="302679" y="170180"/>
                  </a:moveTo>
                  <a:lnTo>
                    <a:pt x="299770" y="151130"/>
                  </a:lnTo>
                  <a:lnTo>
                    <a:pt x="292963" y="135496"/>
                  </a:lnTo>
                  <a:lnTo>
                    <a:pt x="292963" y="173990"/>
                  </a:lnTo>
                  <a:lnTo>
                    <a:pt x="292163" y="187960"/>
                  </a:lnTo>
                  <a:lnTo>
                    <a:pt x="287972" y="203200"/>
                  </a:lnTo>
                  <a:lnTo>
                    <a:pt x="286639" y="205740"/>
                  </a:lnTo>
                  <a:lnTo>
                    <a:pt x="278536" y="219710"/>
                  </a:lnTo>
                  <a:lnTo>
                    <a:pt x="274980" y="220980"/>
                  </a:lnTo>
                  <a:lnTo>
                    <a:pt x="266649" y="218440"/>
                  </a:lnTo>
                  <a:lnTo>
                    <a:pt x="266496" y="218440"/>
                  </a:lnTo>
                  <a:lnTo>
                    <a:pt x="266915" y="217170"/>
                  </a:lnTo>
                  <a:lnTo>
                    <a:pt x="270598" y="205740"/>
                  </a:lnTo>
                  <a:lnTo>
                    <a:pt x="272821" y="194310"/>
                  </a:lnTo>
                  <a:lnTo>
                    <a:pt x="273418" y="182880"/>
                  </a:lnTo>
                  <a:lnTo>
                    <a:pt x="273392" y="173990"/>
                  </a:lnTo>
                  <a:lnTo>
                    <a:pt x="263855" y="136207"/>
                  </a:lnTo>
                  <a:lnTo>
                    <a:pt x="263855" y="177800"/>
                  </a:lnTo>
                  <a:lnTo>
                    <a:pt x="263563" y="187960"/>
                  </a:lnTo>
                  <a:lnTo>
                    <a:pt x="263448" y="191770"/>
                  </a:lnTo>
                  <a:lnTo>
                    <a:pt x="261924" y="203200"/>
                  </a:lnTo>
                  <a:lnTo>
                    <a:pt x="261366" y="205740"/>
                  </a:lnTo>
                  <a:lnTo>
                    <a:pt x="257797" y="217170"/>
                  </a:lnTo>
                  <a:lnTo>
                    <a:pt x="255752" y="217170"/>
                  </a:lnTo>
                  <a:lnTo>
                    <a:pt x="217182" y="210820"/>
                  </a:lnTo>
                  <a:lnTo>
                    <a:pt x="216420" y="210820"/>
                  </a:lnTo>
                  <a:lnTo>
                    <a:pt x="216255" y="209550"/>
                  </a:lnTo>
                  <a:lnTo>
                    <a:pt x="214706" y="198120"/>
                  </a:lnTo>
                  <a:lnTo>
                    <a:pt x="214668" y="161290"/>
                  </a:lnTo>
                  <a:lnTo>
                    <a:pt x="215506" y="154940"/>
                  </a:lnTo>
                  <a:lnTo>
                    <a:pt x="215849" y="154940"/>
                  </a:lnTo>
                  <a:lnTo>
                    <a:pt x="228955" y="153670"/>
                  </a:lnTo>
                  <a:lnTo>
                    <a:pt x="239941" y="148590"/>
                  </a:lnTo>
                  <a:lnTo>
                    <a:pt x="241541" y="144780"/>
                  </a:lnTo>
                  <a:lnTo>
                    <a:pt x="243662" y="139700"/>
                  </a:lnTo>
                  <a:lnTo>
                    <a:pt x="235000" y="128270"/>
                  </a:lnTo>
                  <a:lnTo>
                    <a:pt x="235915" y="127000"/>
                  </a:lnTo>
                  <a:lnTo>
                    <a:pt x="234327" y="120650"/>
                  </a:lnTo>
                  <a:lnTo>
                    <a:pt x="236791" y="120650"/>
                  </a:lnTo>
                  <a:lnTo>
                    <a:pt x="261162" y="153670"/>
                  </a:lnTo>
                  <a:lnTo>
                    <a:pt x="263855" y="177800"/>
                  </a:lnTo>
                  <a:lnTo>
                    <a:pt x="263855" y="136207"/>
                  </a:lnTo>
                  <a:lnTo>
                    <a:pt x="262483" y="133350"/>
                  </a:lnTo>
                  <a:lnTo>
                    <a:pt x="261454" y="132080"/>
                  </a:lnTo>
                  <a:lnTo>
                    <a:pt x="255663" y="124460"/>
                  </a:lnTo>
                  <a:lnTo>
                    <a:pt x="255447" y="121920"/>
                  </a:lnTo>
                  <a:lnTo>
                    <a:pt x="258965" y="120650"/>
                  </a:lnTo>
                  <a:lnTo>
                    <a:pt x="260235" y="120650"/>
                  </a:lnTo>
                  <a:lnTo>
                    <a:pt x="290817" y="154940"/>
                  </a:lnTo>
                  <a:lnTo>
                    <a:pt x="292963" y="173990"/>
                  </a:lnTo>
                  <a:lnTo>
                    <a:pt x="292963" y="135496"/>
                  </a:lnTo>
                  <a:lnTo>
                    <a:pt x="292582" y="134620"/>
                  </a:lnTo>
                  <a:lnTo>
                    <a:pt x="281406" y="120650"/>
                  </a:lnTo>
                  <a:lnTo>
                    <a:pt x="280390" y="119380"/>
                  </a:lnTo>
                  <a:lnTo>
                    <a:pt x="275247" y="116840"/>
                  </a:lnTo>
                  <a:lnTo>
                    <a:pt x="264947" y="111760"/>
                  </a:lnTo>
                  <a:lnTo>
                    <a:pt x="247967" y="116840"/>
                  </a:lnTo>
                  <a:lnTo>
                    <a:pt x="244983" y="114300"/>
                  </a:lnTo>
                  <a:lnTo>
                    <a:pt x="240868" y="111760"/>
                  </a:lnTo>
                  <a:lnTo>
                    <a:pt x="236639" y="111760"/>
                  </a:lnTo>
                  <a:lnTo>
                    <a:pt x="237083" y="106680"/>
                  </a:lnTo>
                  <a:lnTo>
                    <a:pt x="237185" y="105410"/>
                  </a:lnTo>
                  <a:lnTo>
                    <a:pt x="237299" y="104140"/>
                  </a:lnTo>
                  <a:lnTo>
                    <a:pt x="237401" y="102870"/>
                  </a:lnTo>
                  <a:lnTo>
                    <a:pt x="237515" y="101600"/>
                  </a:lnTo>
                  <a:lnTo>
                    <a:pt x="238721" y="90170"/>
                  </a:lnTo>
                  <a:lnTo>
                    <a:pt x="238620" y="88900"/>
                  </a:lnTo>
                  <a:lnTo>
                    <a:pt x="238112" y="82550"/>
                  </a:lnTo>
                  <a:lnTo>
                    <a:pt x="237998" y="81280"/>
                  </a:lnTo>
                  <a:lnTo>
                    <a:pt x="237896" y="80010"/>
                  </a:lnTo>
                  <a:lnTo>
                    <a:pt x="234391" y="74930"/>
                  </a:lnTo>
                  <a:lnTo>
                    <a:pt x="234099" y="74510"/>
                  </a:lnTo>
                  <a:lnTo>
                    <a:pt x="234099" y="139700"/>
                  </a:lnTo>
                  <a:lnTo>
                    <a:pt x="228663" y="144780"/>
                  </a:lnTo>
                  <a:lnTo>
                    <a:pt x="218960" y="144780"/>
                  </a:lnTo>
                  <a:lnTo>
                    <a:pt x="209524" y="143510"/>
                  </a:lnTo>
                  <a:lnTo>
                    <a:pt x="206679" y="141947"/>
                  </a:lnTo>
                  <a:lnTo>
                    <a:pt x="206679" y="209550"/>
                  </a:lnTo>
                  <a:lnTo>
                    <a:pt x="178384" y="204470"/>
                  </a:lnTo>
                  <a:lnTo>
                    <a:pt x="176949" y="204470"/>
                  </a:lnTo>
                  <a:lnTo>
                    <a:pt x="175679" y="195580"/>
                  </a:lnTo>
                  <a:lnTo>
                    <a:pt x="175526" y="194310"/>
                  </a:lnTo>
                  <a:lnTo>
                    <a:pt x="175107" y="182880"/>
                  </a:lnTo>
                  <a:lnTo>
                    <a:pt x="175018" y="180340"/>
                  </a:lnTo>
                  <a:lnTo>
                    <a:pt x="174917" y="177800"/>
                  </a:lnTo>
                  <a:lnTo>
                    <a:pt x="175221" y="173990"/>
                  </a:lnTo>
                  <a:lnTo>
                    <a:pt x="175310" y="172720"/>
                  </a:lnTo>
                  <a:lnTo>
                    <a:pt x="175412" y="171450"/>
                  </a:lnTo>
                  <a:lnTo>
                    <a:pt x="175514" y="170180"/>
                  </a:lnTo>
                  <a:lnTo>
                    <a:pt x="175615" y="168910"/>
                  </a:lnTo>
                  <a:lnTo>
                    <a:pt x="175717" y="167640"/>
                  </a:lnTo>
                  <a:lnTo>
                    <a:pt x="175806" y="166370"/>
                  </a:lnTo>
                  <a:lnTo>
                    <a:pt x="175907" y="165100"/>
                  </a:lnTo>
                  <a:lnTo>
                    <a:pt x="176009" y="163830"/>
                  </a:lnTo>
                  <a:lnTo>
                    <a:pt x="176110" y="162560"/>
                  </a:lnTo>
                  <a:lnTo>
                    <a:pt x="176212" y="161290"/>
                  </a:lnTo>
                  <a:lnTo>
                    <a:pt x="180441" y="147320"/>
                  </a:lnTo>
                  <a:lnTo>
                    <a:pt x="188658" y="133350"/>
                  </a:lnTo>
                  <a:lnTo>
                    <a:pt x="190309" y="130810"/>
                  </a:lnTo>
                  <a:lnTo>
                    <a:pt x="201345" y="119380"/>
                  </a:lnTo>
                  <a:lnTo>
                    <a:pt x="203619" y="121920"/>
                  </a:lnTo>
                  <a:lnTo>
                    <a:pt x="203746" y="124460"/>
                  </a:lnTo>
                  <a:lnTo>
                    <a:pt x="203809" y="125730"/>
                  </a:lnTo>
                  <a:lnTo>
                    <a:pt x="203923" y="128270"/>
                  </a:lnTo>
                  <a:lnTo>
                    <a:pt x="197040" y="134620"/>
                  </a:lnTo>
                  <a:lnTo>
                    <a:pt x="195465" y="142240"/>
                  </a:lnTo>
                  <a:lnTo>
                    <a:pt x="198805" y="148590"/>
                  </a:lnTo>
                  <a:lnTo>
                    <a:pt x="206667" y="152400"/>
                  </a:lnTo>
                  <a:lnTo>
                    <a:pt x="205092" y="166370"/>
                  </a:lnTo>
                  <a:lnTo>
                    <a:pt x="204990" y="170180"/>
                  </a:lnTo>
                  <a:lnTo>
                    <a:pt x="204901" y="173990"/>
                  </a:lnTo>
                  <a:lnTo>
                    <a:pt x="204800" y="177800"/>
                  </a:lnTo>
                  <a:lnTo>
                    <a:pt x="204762" y="182880"/>
                  </a:lnTo>
                  <a:lnTo>
                    <a:pt x="204978" y="187960"/>
                  </a:lnTo>
                  <a:lnTo>
                    <a:pt x="205028" y="189230"/>
                  </a:lnTo>
                  <a:lnTo>
                    <a:pt x="205130" y="191770"/>
                  </a:lnTo>
                  <a:lnTo>
                    <a:pt x="205244" y="194310"/>
                  </a:lnTo>
                  <a:lnTo>
                    <a:pt x="205295" y="195580"/>
                  </a:lnTo>
                  <a:lnTo>
                    <a:pt x="206679" y="209550"/>
                  </a:lnTo>
                  <a:lnTo>
                    <a:pt x="206679" y="141947"/>
                  </a:lnTo>
                  <a:lnTo>
                    <a:pt x="204901" y="140970"/>
                  </a:lnTo>
                  <a:lnTo>
                    <a:pt x="204927" y="137160"/>
                  </a:lnTo>
                  <a:lnTo>
                    <a:pt x="213842" y="135890"/>
                  </a:lnTo>
                  <a:lnTo>
                    <a:pt x="213804" y="132080"/>
                  </a:lnTo>
                  <a:lnTo>
                    <a:pt x="212826" y="121920"/>
                  </a:lnTo>
                  <a:lnTo>
                    <a:pt x="212699" y="120650"/>
                  </a:lnTo>
                  <a:lnTo>
                    <a:pt x="212572" y="119380"/>
                  </a:lnTo>
                  <a:lnTo>
                    <a:pt x="209867" y="91440"/>
                  </a:lnTo>
                  <a:lnTo>
                    <a:pt x="209740" y="90170"/>
                  </a:lnTo>
                  <a:lnTo>
                    <a:pt x="208445" y="81280"/>
                  </a:lnTo>
                  <a:lnTo>
                    <a:pt x="212636" y="74930"/>
                  </a:lnTo>
                  <a:lnTo>
                    <a:pt x="228612" y="77470"/>
                  </a:lnTo>
                  <a:lnTo>
                    <a:pt x="230098" y="85090"/>
                  </a:lnTo>
                  <a:lnTo>
                    <a:pt x="229260" y="90170"/>
                  </a:lnTo>
                  <a:lnTo>
                    <a:pt x="226123" y="124460"/>
                  </a:lnTo>
                  <a:lnTo>
                    <a:pt x="226009" y="125730"/>
                  </a:lnTo>
                  <a:lnTo>
                    <a:pt x="225894" y="127000"/>
                  </a:lnTo>
                  <a:lnTo>
                    <a:pt x="225767" y="128270"/>
                  </a:lnTo>
                  <a:lnTo>
                    <a:pt x="225196" y="134620"/>
                  </a:lnTo>
                  <a:lnTo>
                    <a:pt x="225069" y="135890"/>
                  </a:lnTo>
                  <a:lnTo>
                    <a:pt x="228244" y="137160"/>
                  </a:lnTo>
                  <a:lnTo>
                    <a:pt x="232041" y="137160"/>
                  </a:lnTo>
                  <a:lnTo>
                    <a:pt x="234099" y="139700"/>
                  </a:lnTo>
                  <a:lnTo>
                    <a:pt x="234099" y="74510"/>
                  </a:lnTo>
                  <a:lnTo>
                    <a:pt x="232638" y="72390"/>
                  </a:lnTo>
                  <a:lnTo>
                    <a:pt x="222415" y="67310"/>
                  </a:lnTo>
                  <a:lnTo>
                    <a:pt x="211747" y="68580"/>
                  </a:lnTo>
                  <a:lnTo>
                    <a:pt x="203365" y="74930"/>
                  </a:lnTo>
                  <a:lnTo>
                    <a:pt x="199948" y="86360"/>
                  </a:lnTo>
                  <a:lnTo>
                    <a:pt x="202095" y="109220"/>
                  </a:lnTo>
                  <a:lnTo>
                    <a:pt x="202209" y="110490"/>
                  </a:lnTo>
                  <a:lnTo>
                    <a:pt x="202323" y="111760"/>
                  </a:lnTo>
                  <a:lnTo>
                    <a:pt x="199631" y="111760"/>
                  </a:lnTo>
                  <a:lnTo>
                    <a:pt x="197065" y="113030"/>
                  </a:lnTo>
                  <a:lnTo>
                    <a:pt x="193573" y="115570"/>
                  </a:lnTo>
                  <a:lnTo>
                    <a:pt x="192303" y="116840"/>
                  </a:lnTo>
                  <a:lnTo>
                    <a:pt x="188201" y="118110"/>
                  </a:lnTo>
                  <a:lnTo>
                    <a:pt x="190296" y="113030"/>
                  </a:lnTo>
                  <a:lnTo>
                    <a:pt x="190220" y="109220"/>
                  </a:lnTo>
                  <a:lnTo>
                    <a:pt x="190119" y="105410"/>
                  </a:lnTo>
                  <a:lnTo>
                    <a:pt x="190080" y="104140"/>
                  </a:lnTo>
                  <a:lnTo>
                    <a:pt x="187528" y="99060"/>
                  </a:lnTo>
                  <a:lnTo>
                    <a:pt x="184848" y="93980"/>
                  </a:lnTo>
                  <a:lnTo>
                    <a:pt x="190042" y="77470"/>
                  </a:lnTo>
                  <a:lnTo>
                    <a:pt x="186283" y="62230"/>
                  </a:lnTo>
                  <a:lnTo>
                    <a:pt x="184086" y="60185"/>
                  </a:lnTo>
                  <a:lnTo>
                    <a:pt x="184086" y="124460"/>
                  </a:lnTo>
                  <a:lnTo>
                    <a:pt x="172440" y="142240"/>
                  </a:lnTo>
                  <a:lnTo>
                    <a:pt x="166725" y="161290"/>
                  </a:lnTo>
                  <a:lnTo>
                    <a:pt x="165722" y="180340"/>
                  </a:lnTo>
                  <a:lnTo>
                    <a:pt x="165658" y="181610"/>
                  </a:lnTo>
                  <a:lnTo>
                    <a:pt x="165582" y="182880"/>
                  </a:lnTo>
                  <a:lnTo>
                    <a:pt x="167614" y="203200"/>
                  </a:lnTo>
                  <a:lnTo>
                    <a:pt x="150050" y="200660"/>
                  </a:lnTo>
                  <a:lnTo>
                    <a:pt x="149694" y="199390"/>
                  </a:lnTo>
                  <a:lnTo>
                    <a:pt x="147535" y="191770"/>
                  </a:lnTo>
                  <a:lnTo>
                    <a:pt x="146202" y="182880"/>
                  </a:lnTo>
                  <a:lnTo>
                    <a:pt x="146265" y="165100"/>
                  </a:lnTo>
                  <a:lnTo>
                    <a:pt x="146329" y="163830"/>
                  </a:lnTo>
                  <a:lnTo>
                    <a:pt x="148488" y="152400"/>
                  </a:lnTo>
                  <a:lnTo>
                    <a:pt x="150126" y="148590"/>
                  </a:lnTo>
                  <a:lnTo>
                    <a:pt x="152857" y="142240"/>
                  </a:lnTo>
                  <a:lnTo>
                    <a:pt x="178333" y="118110"/>
                  </a:lnTo>
                  <a:lnTo>
                    <a:pt x="184086" y="124460"/>
                  </a:lnTo>
                  <a:lnTo>
                    <a:pt x="184086" y="60185"/>
                  </a:lnTo>
                  <a:lnTo>
                    <a:pt x="181229" y="57518"/>
                  </a:lnTo>
                  <a:lnTo>
                    <a:pt x="181229" y="104140"/>
                  </a:lnTo>
                  <a:lnTo>
                    <a:pt x="180428" y="111760"/>
                  </a:lnTo>
                  <a:lnTo>
                    <a:pt x="168490" y="113030"/>
                  </a:lnTo>
                  <a:lnTo>
                    <a:pt x="158381" y="119380"/>
                  </a:lnTo>
                  <a:lnTo>
                    <a:pt x="150075" y="129540"/>
                  </a:lnTo>
                  <a:lnTo>
                    <a:pt x="143497" y="139700"/>
                  </a:lnTo>
                  <a:lnTo>
                    <a:pt x="137845" y="124460"/>
                  </a:lnTo>
                  <a:lnTo>
                    <a:pt x="139509" y="115570"/>
                  </a:lnTo>
                  <a:lnTo>
                    <a:pt x="141541" y="110490"/>
                  </a:lnTo>
                  <a:lnTo>
                    <a:pt x="142049" y="109220"/>
                  </a:lnTo>
                  <a:lnTo>
                    <a:pt x="157683" y="87630"/>
                  </a:lnTo>
                  <a:lnTo>
                    <a:pt x="158775" y="85090"/>
                  </a:lnTo>
                  <a:lnTo>
                    <a:pt x="153746" y="78740"/>
                  </a:lnTo>
                  <a:lnTo>
                    <a:pt x="152654" y="78740"/>
                  </a:lnTo>
                  <a:lnTo>
                    <a:pt x="146240" y="83820"/>
                  </a:lnTo>
                  <a:lnTo>
                    <a:pt x="140792" y="91440"/>
                  </a:lnTo>
                  <a:lnTo>
                    <a:pt x="135064" y="101600"/>
                  </a:lnTo>
                  <a:lnTo>
                    <a:pt x="133908" y="105410"/>
                  </a:lnTo>
                  <a:lnTo>
                    <a:pt x="131965" y="109220"/>
                  </a:lnTo>
                  <a:lnTo>
                    <a:pt x="130987" y="109220"/>
                  </a:lnTo>
                  <a:lnTo>
                    <a:pt x="129133" y="105410"/>
                  </a:lnTo>
                  <a:lnTo>
                    <a:pt x="111747" y="69850"/>
                  </a:lnTo>
                  <a:lnTo>
                    <a:pt x="111125" y="69850"/>
                  </a:lnTo>
                  <a:lnTo>
                    <a:pt x="108305" y="71120"/>
                  </a:lnTo>
                  <a:lnTo>
                    <a:pt x="105981" y="73660"/>
                  </a:lnTo>
                  <a:lnTo>
                    <a:pt x="103784" y="74930"/>
                  </a:lnTo>
                  <a:lnTo>
                    <a:pt x="119392" y="105410"/>
                  </a:lnTo>
                  <a:lnTo>
                    <a:pt x="111544" y="102870"/>
                  </a:lnTo>
                  <a:lnTo>
                    <a:pt x="103670" y="101600"/>
                  </a:lnTo>
                  <a:lnTo>
                    <a:pt x="87642" y="101600"/>
                  </a:lnTo>
                  <a:lnTo>
                    <a:pt x="88112" y="109220"/>
                  </a:lnTo>
                  <a:lnTo>
                    <a:pt x="88188" y="110490"/>
                  </a:lnTo>
                  <a:lnTo>
                    <a:pt x="88265" y="111760"/>
                  </a:lnTo>
                  <a:lnTo>
                    <a:pt x="97497" y="110490"/>
                  </a:lnTo>
                  <a:lnTo>
                    <a:pt x="108978" y="111760"/>
                  </a:lnTo>
                  <a:lnTo>
                    <a:pt x="133731" y="140970"/>
                  </a:lnTo>
                  <a:lnTo>
                    <a:pt x="135877" y="148590"/>
                  </a:lnTo>
                  <a:lnTo>
                    <a:pt x="121348" y="143510"/>
                  </a:lnTo>
                  <a:lnTo>
                    <a:pt x="102298" y="140970"/>
                  </a:lnTo>
                  <a:lnTo>
                    <a:pt x="102298" y="149860"/>
                  </a:lnTo>
                  <a:lnTo>
                    <a:pt x="120408" y="152400"/>
                  </a:lnTo>
                  <a:lnTo>
                    <a:pt x="129006" y="156210"/>
                  </a:lnTo>
                  <a:lnTo>
                    <a:pt x="136956" y="160020"/>
                  </a:lnTo>
                  <a:lnTo>
                    <a:pt x="136867" y="162560"/>
                  </a:lnTo>
                  <a:lnTo>
                    <a:pt x="136804" y="182880"/>
                  </a:lnTo>
                  <a:lnTo>
                    <a:pt x="137274" y="187960"/>
                  </a:lnTo>
                  <a:lnTo>
                    <a:pt x="137388" y="189230"/>
                  </a:lnTo>
                  <a:lnTo>
                    <a:pt x="139534" y="199390"/>
                  </a:lnTo>
                  <a:lnTo>
                    <a:pt x="102260" y="194310"/>
                  </a:lnTo>
                  <a:lnTo>
                    <a:pt x="93840" y="189230"/>
                  </a:lnTo>
                  <a:lnTo>
                    <a:pt x="88938" y="181610"/>
                  </a:lnTo>
                  <a:lnTo>
                    <a:pt x="87655" y="172720"/>
                  </a:lnTo>
                  <a:lnTo>
                    <a:pt x="90043" y="163830"/>
                  </a:lnTo>
                  <a:lnTo>
                    <a:pt x="81927" y="157480"/>
                  </a:lnTo>
                  <a:lnTo>
                    <a:pt x="78117" y="148590"/>
                  </a:lnTo>
                  <a:lnTo>
                    <a:pt x="78206" y="147320"/>
                  </a:lnTo>
                  <a:lnTo>
                    <a:pt x="78295" y="146050"/>
                  </a:lnTo>
                  <a:lnTo>
                    <a:pt x="78397" y="144780"/>
                  </a:lnTo>
                  <a:lnTo>
                    <a:pt x="78486" y="143510"/>
                  </a:lnTo>
                  <a:lnTo>
                    <a:pt x="78574" y="142240"/>
                  </a:lnTo>
                  <a:lnTo>
                    <a:pt x="78663" y="140970"/>
                  </a:lnTo>
                  <a:lnTo>
                    <a:pt x="78752" y="139700"/>
                  </a:lnTo>
                  <a:lnTo>
                    <a:pt x="83972" y="130810"/>
                  </a:lnTo>
                  <a:lnTo>
                    <a:pt x="76009" y="125730"/>
                  </a:lnTo>
                  <a:lnTo>
                    <a:pt x="69291" y="121920"/>
                  </a:lnTo>
                  <a:lnTo>
                    <a:pt x="65557" y="113030"/>
                  </a:lnTo>
                  <a:lnTo>
                    <a:pt x="63068" y="100330"/>
                  </a:lnTo>
                  <a:lnTo>
                    <a:pt x="66573" y="87630"/>
                  </a:lnTo>
                  <a:lnTo>
                    <a:pt x="75031" y="77470"/>
                  </a:lnTo>
                  <a:lnTo>
                    <a:pt x="87376" y="72390"/>
                  </a:lnTo>
                  <a:lnTo>
                    <a:pt x="89789" y="63500"/>
                  </a:lnTo>
                  <a:lnTo>
                    <a:pt x="95313" y="55880"/>
                  </a:lnTo>
                  <a:lnTo>
                    <a:pt x="103174" y="53340"/>
                  </a:lnTo>
                  <a:lnTo>
                    <a:pt x="112610" y="52070"/>
                  </a:lnTo>
                  <a:lnTo>
                    <a:pt x="121602" y="40640"/>
                  </a:lnTo>
                  <a:lnTo>
                    <a:pt x="134556" y="38100"/>
                  </a:lnTo>
                  <a:lnTo>
                    <a:pt x="146342" y="44450"/>
                  </a:lnTo>
                  <a:lnTo>
                    <a:pt x="151765" y="58420"/>
                  </a:lnTo>
                  <a:lnTo>
                    <a:pt x="154000" y="58420"/>
                  </a:lnTo>
                  <a:lnTo>
                    <a:pt x="155981" y="57150"/>
                  </a:lnTo>
                  <a:lnTo>
                    <a:pt x="158153" y="57150"/>
                  </a:lnTo>
                  <a:lnTo>
                    <a:pt x="171716" y="60960"/>
                  </a:lnTo>
                  <a:lnTo>
                    <a:pt x="179285" y="69850"/>
                  </a:lnTo>
                  <a:lnTo>
                    <a:pt x="179374" y="72390"/>
                  </a:lnTo>
                  <a:lnTo>
                    <a:pt x="179463" y="74930"/>
                  </a:lnTo>
                  <a:lnTo>
                    <a:pt x="179552" y="77470"/>
                  </a:lnTo>
                  <a:lnTo>
                    <a:pt x="179641" y="80010"/>
                  </a:lnTo>
                  <a:lnTo>
                    <a:pt x="179743" y="82550"/>
                  </a:lnTo>
                  <a:lnTo>
                    <a:pt x="171932" y="93980"/>
                  </a:lnTo>
                  <a:lnTo>
                    <a:pt x="176491" y="99060"/>
                  </a:lnTo>
                  <a:lnTo>
                    <a:pt x="181229" y="104140"/>
                  </a:lnTo>
                  <a:lnTo>
                    <a:pt x="181229" y="57518"/>
                  </a:lnTo>
                  <a:lnTo>
                    <a:pt x="180835" y="57150"/>
                  </a:lnTo>
                  <a:lnTo>
                    <a:pt x="175374" y="52070"/>
                  </a:lnTo>
                  <a:lnTo>
                    <a:pt x="159054" y="46990"/>
                  </a:lnTo>
                  <a:lnTo>
                    <a:pt x="155994" y="39370"/>
                  </a:lnTo>
                  <a:lnTo>
                    <a:pt x="154584" y="38100"/>
                  </a:lnTo>
                  <a:lnTo>
                    <a:pt x="151739" y="35560"/>
                  </a:lnTo>
                  <a:lnTo>
                    <a:pt x="139954" y="27940"/>
                  </a:lnTo>
                  <a:lnTo>
                    <a:pt x="138188" y="26670"/>
                  </a:lnTo>
                  <a:lnTo>
                    <a:pt x="129324" y="20320"/>
                  </a:lnTo>
                  <a:lnTo>
                    <a:pt x="123774" y="19050"/>
                  </a:lnTo>
                  <a:lnTo>
                    <a:pt x="123139" y="18961"/>
                  </a:lnTo>
                  <a:lnTo>
                    <a:pt x="123139" y="29260"/>
                  </a:lnTo>
                  <a:lnTo>
                    <a:pt x="123050" y="30480"/>
                  </a:lnTo>
                  <a:lnTo>
                    <a:pt x="118224" y="30480"/>
                  </a:lnTo>
                  <a:lnTo>
                    <a:pt x="113576" y="34290"/>
                  </a:lnTo>
                  <a:lnTo>
                    <a:pt x="108966" y="39370"/>
                  </a:lnTo>
                  <a:lnTo>
                    <a:pt x="107416" y="41910"/>
                  </a:lnTo>
                  <a:lnTo>
                    <a:pt x="104432" y="43180"/>
                  </a:lnTo>
                  <a:lnTo>
                    <a:pt x="79730" y="63500"/>
                  </a:lnTo>
                  <a:lnTo>
                    <a:pt x="77711" y="66040"/>
                  </a:lnTo>
                  <a:lnTo>
                    <a:pt x="71094" y="68580"/>
                  </a:lnTo>
                  <a:lnTo>
                    <a:pt x="68770" y="71120"/>
                  </a:lnTo>
                  <a:lnTo>
                    <a:pt x="57175" y="85090"/>
                  </a:lnTo>
                  <a:lnTo>
                    <a:pt x="53695" y="102870"/>
                  </a:lnTo>
                  <a:lnTo>
                    <a:pt x="58178" y="119380"/>
                  </a:lnTo>
                  <a:lnTo>
                    <a:pt x="70497" y="133350"/>
                  </a:lnTo>
                  <a:lnTo>
                    <a:pt x="68707" y="140970"/>
                  </a:lnTo>
                  <a:lnTo>
                    <a:pt x="68656" y="142240"/>
                  </a:lnTo>
                  <a:lnTo>
                    <a:pt x="68554" y="144780"/>
                  </a:lnTo>
                  <a:lnTo>
                    <a:pt x="68453" y="147320"/>
                  </a:lnTo>
                  <a:lnTo>
                    <a:pt x="69862" y="154940"/>
                  </a:lnTo>
                  <a:lnTo>
                    <a:pt x="73113" y="161290"/>
                  </a:lnTo>
                  <a:lnTo>
                    <a:pt x="74129" y="162560"/>
                  </a:lnTo>
                  <a:lnTo>
                    <a:pt x="78587" y="167640"/>
                  </a:lnTo>
                  <a:lnTo>
                    <a:pt x="79133" y="168910"/>
                  </a:lnTo>
                  <a:lnTo>
                    <a:pt x="77812" y="172720"/>
                  </a:lnTo>
                  <a:lnTo>
                    <a:pt x="77876" y="182880"/>
                  </a:lnTo>
                  <a:lnTo>
                    <a:pt x="81953" y="190500"/>
                  </a:lnTo>
                  <a:lnTo>
                    <a:pt x="87642" y="196850"/>
                  </a:lnTo>
                  <a:lnTo>
                    <a:pt x="79400" y="199390"/>
                  </a:lnTo>
                  <a:lnTo>
                    <a:pt x="66827" y="165100"/>
                  </a:lnTo>
                  <a:lnTo>
                    <a:pt x="55003" y="162560"/>
                  </a:lnTo>
                  <a:lnTo>
                    <a:pt x="46951" y="156210"/>
                  </a:lnTo>
                  <a:lnTo>
                    <a:pt x="43649" y="146050"/>
                  </a:lnTo>
                  <a:lnTo>
                    <a:pt x="46088" y="134620"/>
                  </a:lnTo>
                  <a:lnTo>
                    <a:pt x="37985" y="128270"/>
                  </a:lnTo>
                  <a:lnTo>
                    <a:pt x="34175" y="119380"/>
                  </a:lnTo>
                  <a:lnTo>
                    <a:pt x="34264" y="118110"/>
                  </a:lnTo>
                  <a:lnTo>
                    <a:pt x="34353" y="116840"/>
                  </a:lnTo>
                  <a:lnTo>
                    <a:pt x="34442" y="115570"/>
                  </a:lnTo>
                  <a:lnTo>
                    <a:pt x="34531" y="114300"/>
                  </a:lnTo>
                  <a:lnTo>
                    <a:pt x="34620" y="113030"/>
                  </a:lnTo>
                  <a:lnTo>
                    <a:pt x="34721" y="111760"/>
                  </a:lnTo>
                  <a:lnTo>
                    <a:pt x="34810" y="110490"/>
                  </a:lnTo>
                  <a:lnTo>
                    <a:pt x="40017" y="101600"/>
                  </a:lnTo>
                  <a:lnTo>
                    <a:pt x="33210" y="97790"/>
                  </a:lnTo>
                  <a:lnTo>
                    <a:pt x="27355" y="93980"/>
                  </a:lnTo>
                  <a:lnTo>
                    <a:pt x="23291" y="87630"/>
                  </a:lnTo>
                  <a:lnTo>
                    <a:pt x="19100" y="73660"/>
                  </a:lnTo>
                  <a:lnTo>
                    <a:pt x="21793" y="59690"/>
                  </a:lnTo>
                  <a:lnTo>
                    <a:pt x="30276" y="49530"/>
                  </a:lnTo>
                  <a:lnTo>
                    <a:pt x="43421" y="43180"/>
                  </a:lnTo>
                  <a:lnTo>
                    <a:pt x="45808" y="34290"/>
                  </a:lnTo>
                  <a:lnTo>
                    <a:pt x="51333" y="26670"/>
                  </a:lnTo>
                  <a:lnTo>
                    <a:pt x="59207" y="24130"/>
                  </a:lnTo>
                  <a:lnTo>
                    <a:pt x="68656" y="22860"/>
                  </a:lnTo>
                  <a:lnTo>
                    <a:pt x="77673" y="11430"/>
                  </a:lnTo>
                  <a:lnTo>
                    <a:pt x="90639" y="8890"/>
                  </a:lnTo>
                  <a:lnTo>
                    <a:pt x="102412" y="15240"/>
                  </a:lnTo>
                  <a:lnTo>
                    <a:pt x="107848" y="29260"/>
                  </a:lnTo>
                  <a:lnTo>
                    <a:pt x="112560" y="29260"/>
                  </a:lnTo>
                  <a:lnTo>
                    <a:pt x="117259" y="26670"/>
                  </a:lnTo>
                  <a:lnTo>
                    <a:pt x="123139" y="29260"/>
                  </a:lnTo>
                  <a:lnTo>
                    <a:pt x="123139" y="18961"/>
                  </a:lnTo>
                  <a:lnTo>
                    <a:pt x="115100" y="17780"/>
                  </a:lnTo>
                  <a:lnTo>
                    <a:pt x="108521" y="8890"/>
                  </a:lnTo>
                  <a:lnTo>
                    <a:pt x="105702" y="5080"/>
                  </a:lnTo>
                  <a:lnTo>
                    <a:pt x="92659" y="0"/>
                  </a:lnTo>
                  <a:lnTo>
                    <a:pt x="78320" y="0"/>
                  </a:lnTo>
                  <a:lnTo>
                    <a:pt x="65074" y="8890"/>
                  </a:lnTo>
                  <a:lnTo>
                    <a:pt x="64147" y="10160"/>
                  </a:lnTo>
                  <a:lnTo>
                    <a:pt x="63525" y="12700"/>
                  </a:lnTo>
                  <a:lnTo>
                    <a:pt x="61188" y="13970"/>
                  </a:lnTo>
                  <a:lnTo>
                    <a:pt x="35788" y="34290"/>
                  </a:lnTo>
                  <a:lnTo>
                    <a:pt x="33743" y="36830"/>
                  </a:lnTo>
                  <a:lnTo>
                    <a:pt x="26885" y="39370"/>
                  </a:lnTo>
                  <a:lnTo>
                    <a:pt x="24485" y="41910"/>
                  </a:lnTo>
                  <a:lnTo>
                    <a:pt x="13093" y="55880"/>
                  </a:lnTo>
                  <a:lnTo>
                    <a:pt x="9753" y="73660"/>
                  </a:lnTo>
                  <a:lnTo>
                    <a:pt x="14287" y="90170"/>
                  </a:lnTo>
                  <a:lnTo>
                    <a:pt x="26543" y="104140"/>
                  </a:lnTo>
                  <a:lnTo>
                    <a:pt x="24752" y="111760"/>
                  </a:lnTo>
                  <a:lnTo>
                    <a:pt x="24701" y="113030"/>
                  </a:lnTo>
                  <a:lnTo>
                    <a:pt x="24599" y="115570"/>
                  </a:lnTo>
                  <a:lnTo>
                    <a:pt x="24498" y="118110"/>
                  </a:lnTo>
                  <a:lnTo>
                    <a:pt x="25908" y="125730"/>
                  </a:lnTo>
                  <a:lnTo>
                    <a:pt x="29159" y="132080"/>
                  </a:lnTo>
                  <a:lnTo>
                    <a:pt x="30187" y="133350"/>
                  </a:lnTo>
                  <a:lnTo>
                    <a:pt x="34632" y="138430"/>
                  </a:lnTo>
                  <a:lnTo>
                    <a:pt x="35153" y="139700"/>
                  </a:lnTo>
                  <a:lnTo>
                    <a:pt x="33858" y="144780"/>
                  </a:lnTo>
                  <a:lnTo>
                    <a:pt x="33921" y="146050"/>
                  </a:lnTo>
                  <a:lnTo>
                    <a:pt x="36220" y="156210"/>
                  </a:lnTo>
                  <a:lnTo>
                    <a:pt x="41846" y="165100"/>
                  </a:lnTo>
                  <a:lnTo>
                    <a:pt x="50012" y="171450"/>
                  </a:lnTo>
                  <a:lnTo>
                    <a:pt x="59893" y="173990"/>
                  </a:lnTo>
                  <a:lnTo>
                    <a:pt x="70548" y="204470"/>
                  </a:lnTo>
                  <a:lnTo>
                    <a:pt x="67805" y="207010"/>
                  </a:lnTo>
                  <a:lnTo>
                    <a:pt x="63982" y="210820"/>
                  </a:lnTo>
                  <a:lnTo>
                    <a:pt x="59436" y="215900"/>
                  </a:lnTo>
                  <a:lnTo>
                    <a:pt x="58153" y="218440"/>
                  </a:lnTo>
                  <a:lnTo>
                    <a:pt x="56705" y="219710"/>
                  </a:lnTo>
                  <a:lnTo>
                    <a:pt x="52247" y="218719"/>
                  </a:lnTo>
                  <a:lnTo>
                    <a:pt x="52247" y="228600"/>
                  </a:lnTo>
                  <a:lnTo>
                    <a:pt x="52247" y="267970"/>
                  </a:lnTo>
                  <a:lnTo>
                    <a:pt x="29324" y="271780"/>
                  </a:lnTo>
                  <a:lnTo>
                    <a:pt x="23253" y="274320"/>
                  </a:lnTo>
                  <a:lnTo>
                    <a:pt x="22352" y="264160"/>
                  </a:lnTo>
                  <a:lnTo>
                    <a:pt x="26428" y="262890"/>
                  </a:lnTo>
                  <a:lnTo>
                    <a:pt x="50952" y="262890"/>
                  </a:lnTo>
                  <a:lnTo>
                    <a:pt x="52247" y="267970"/>
                  </a:lnTo>
                  <a:lnTo>
                    <a:pt x="52247" y="228600"/>
                  </a:lnTo>
                  <a:lnTo>
                    <a:pt x="50647" y="233680"/>
                  </a:lnTo>
                  <a:lnTo>
                    <a:pt x="49187" y="233426"/>
                  </a:lnTo>
                  <a:lnTo>
                    <a:pt x="49187" y="242570"/>
                  </a:lnTo>
                  <a:lnTo>
                    <a:pt x="48374" y="246380"/>
                  </a:lnTo>
                  <a:lnTo>
                    <a:pt x="48374" y="248920"/>
                  </a:lnTo>
                  <a:lnTo>
                    <a:pt x="49187" y="252730"/>
                  </a:lnTo>
                  <a:lnTo>
                    <a:pt x="8610" y="252730"/>
                  </a:lnTo>
                  <a:lnTo>
                    <a:pt x="8610" y="242570"/>
                  </a:lnTo>
                  <a:lnTo>
                    <a:pt x="49187" y="242570"/>
                  </a:lnTo>
                  <a:lnTo>
                    <a:pt x="49187" y="233426"/>
                  </a:lnTo>
                  <a:lnTo>
                    <a:pt x="43421" y="232410"/>
                  </a:lnTo>
                  <a:lnTo>
                    <a:pt x="34493" y="233680"/>
                  </a:lnTo>
                  <a:lnTo>
                    <a:pt x="22694" y="232410"/>
                  </a:lnTo>
                  <a:lnTo>
                    <a:pt x="22288" y="226060"/>
                  </a:lnTo>
                  <a:lnTo>
                    <a:pt x="22212" y="224790"/>
                  </a:lnTo>
                  <a:lnTo>
                    <a:pt x="22123" y="223520"/>
                  </a:lnTo>
                  <a:lnTo>
                    <a:pt x="35687" y="223520"/>
                  </a:lnTo>
                  <a:lnTo>
                    <a:pt x="44970" y="228600"/>
                  </a:lnTo>
                  <a:lnTo>
                    <a:pt x="52247" y="228600"/>
                  </a:lnTo>
                  <a:lnTo>
                    <a:pt x="52247" y="218719"/>
                  </a:lnTo>
                  <a:lnTo>
                    <a:pt x="28130" y="213360"/>
                  </a:lnTo>
                  <a:lnTo>
                    <a:pt x="21323" y="215900"/>
                  </a:lnTo>
                  <a:lnTo>
                    <a:pt x="16751" y="219710"/>
                  </a:lnTo>
                  <a:lnTo>
                    <a:pt x="14592" y="226060"/>
                  </a:lnTo>
                  <a:lnTo>
                    <a:pt x="14947" y="232410"/>
                  </a:lnTo>
                  <a:lnTo>
                    <a:pt x="15011" y="233680"/>
                  </a:lnTo>
                  <a:lnTo>
                    <a:pt x="3746" y="237490"/>
                  </a:lnTo>
                  <a:lnTo>
                    <a:pt x="0" y="247650"/>
                  </a:lnTo>
                  <a:lnTo>
                    <a:pt x="3759" y="257810"/>
                  </a:lnTo>
                  <a:lnTo>
                    <a:pt x="15011" y="262890"/>
                  </a:lnTo>
                  <a:lnTo>
                    <a:pt x="14681" y="267970"/>
                  </a:lnTo>
                  <a:lnTo>
                    <a:pt x="14592" y="269240"/>
                  </a:lnTo>
                  <a:lnTo>
                    <a:pt x="16751" y="275590"/>
                  </a:lnTo>
                  <a:lnTo>
                    <a:pt x="21336" y="280670"/>
                  </a:lnTo>
                  <a:lnTo>
                    <a:pt x="28130" y="281940"/>
                  </a:lnTo>
                  <a:lnTo>
                    <a:pt x="56705" y="275590"/>
                  </a:lnTo>
                  <a:lnTo>
                    <a:pt x="65671" y="287020"/>
                  </a:lnTo>
                  <a:lnTo>
                    <a:pt x="76873" y="294640"/>
                  </a:lnTo>
                  <a:lnTo>
                    <a:pt x="89776" y="299720"/>
                  </a:lnTo>
                  <a:lnTo>
                    <a:pt x="103847" y="300990"/>
                  </a:lnTo>
                  <a:lnTo>
                    <a:pt x="161366" y="292100"/>
                  </a:lnTo>
                  <a:lnTo>
                    <a:pt x="284619" y="273050"/>
                  </a:lnTo>
                  <a:lnTo>
                    <a:pt x="297421" y="264160"/>
                  </a:lnTo>
                  <a:lnTo>
                    <a:pt x="302247" y="248920"/>
                  </a:lnTo>
                  <a:lnTo>
                    <a:pt x="298754" y="233680"/>
                  </a:lnTo>
                  <a:lnTo>
                    <a:pt x="292849" y="228727"/>
                  </a:lnTo>
                  <a:lnTo>
                    <a:pt x="292849" y="246380"/>
                  </a:lnTo>
                  <a:lnTo>
                    <a:pt x="290360" y="257810"/>
                  </a:lnTo>
                  <a:lnTo>
                    <a:pt x="281762" y="264160"/>
                  </a:lnTo>
                  <a:lnTo>
                    <a:pt x="109232" y="292100"/>
                  </a:lnTo>
                  <a:lnTo>
                    <a:pt x="86791" y="289560"/>
                  </a:lnTo>
                  <a:lnTo>
                    <a:pt x="69278" y="276860"/>
                  </a:lnTo>
                  <a:lnTo>
                    <a:pt x="68618" y="275590"/>
                  </a:lnTo>
                  <a:lnTo>
                    <a:pt x="67957" y="274320"/>
                  </a:lnTo>
                  <a:lnTo>
                    <a:pt x="62026" y="262890"/>
                  </a:lnTo>
                  <a:lnTo>
                    <a:pt x="59397" y="257810"/>
                  </a:lnTo>
                  <a:lnTo>
                    <a:pt x="59512" y="252730"/>
                  </a:lnTo>
                  <a:lnTo>
                    <a:pt x="59626" y="247650"/>
                  </a:lnTo>
                  <a:lnTo>
                    <a:pt x="59740" y="242570"/>
                  </a:lnTo>
                  <a:lnTo>
                    <a:pt x="59855" y="237490"/>
                  </a:lnTo>
                  <a:lnTo>
                    <a:pt x="59880" y="236220"/>
                  </a:lnTo>
                  <a:lnTo>
                    <a:pt x="61036" y="233680"/>
                  </a:lnTo>
                  <a:lnTo>
                    <a:pt x="65062" y="224790"/>
                  </a:lnTo>
                  <a:lnTo>
                    <a:pt x="66103" y="223520"/>
                  </a:lnTo>
                  <a:lnTo>
                    <a:pt x="69227" y="219710"/>
                  </a:lnTo>
                  <a:lnTo>
                    <a:pt x="73393" y="214630"/>
                  </a:lnTo>
                  <a:lnTo>
                    <a:pt x="84023" y="207010"/>
                  </a:lnTo>
                  <a:lnTo>
                    <a:pt x="96062" y="204470"/>
                  </a:lnTo>
                  <a:lnTo>
                    <a:pt x="100406" y="203200"/>
                  </a:lnTo>
                  <a:lnTo>
                    <a:pt x="104876" y="204470"/>
                  </a:lnTo>
                  <a:lnTo>
                    <a:pt x="109232" y="204470"/>
                  </a:lnTo>
                  <a:lnTo>
                    <a:pt x="279946" y="229870"/>
                  </a:lnTo>
                  <a:lnTo>
                    <a:pt x="289344" y="237490"/>
                  </a:lnTo>
                  <a:lnTo>
                    <a:pt x="292849" y="246380"/>
                  </a:lnTo>
                  <a:lnTo>
                    <a:pt x="292849" y="228727"/>
                  </a:lnTo>
                  <a:lnTo>
                    <a:pt x="286651" y="223520"/>
                  </a:lnTo>
                  <a:lnTo>
                    <a:pt x="286651" y="222250"/>
                  </a:lnTo>
                  <a:lnTo>
                    <a:pt x="287464" y="220980"/>
                  </a:lnTo>
                  <a:lnTo>
                    <a:pt x="296418" y="207010"/>
                  </a:lnTo>
                  <a:lnTo>
                    <a:pt x="301663" y="189230"/>
                  </a:lnTo>
                  <a:lnTo>
                    <a:pt x="302475" y="173990"/>
                  </a:lnTo>
                  <a:lnTo>
                    <a:pt x="302552" y="172720"/>
                  </a:lnTo>
                  <a:lnTo>
                    <a:pt x="302615" y="171450"/>
                  </a:lnTo>
                  <a:lnTo>
                    <a:pt x="302679" y="170180"/>
                  </a:lnTo>
                  <a:close/>
                </a:path>
              </a:pathLst>
            </a:custGeom>
            <a:solidFill>
              <a:srgbClr val="37B3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20">
            <a:extLst>
              <a:ext uri="{FF2B5EF4-FFF2-40B4-BE49-F238E27FC236}">
                <a16:creationId xmlns:a16="http://schemas.microsoft.com/office/drawing/2014/main" id="{18A5E0F1-CB47-E5CA-DA87-3C3F4319CB5F}"/>
              </a:ext>
            </a:extLst>
          </p:cNvPr>
          <p:cNvSpPr txBox="1"/>
          <p:nvPr/>
        </p:nvSpPr>
        <p:spPr>
          <a:xfrm>
            <a:off x="2863850" y="4711700"/>
            <a:ext cx="175704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US" sz="1000" dirty="0">
                <a:latin typeface="DM Sans"/>
                <a:cs typeface="DM Sans"/>
              </a:rPr>
              <a:t>Excessive cold exposure, stress, and ingestion of cold foods. </a:t>
            </a:r>
            <a:endParaRPr sz="1000" dirty="0">
              <a:latin typeface="DM Sans"/>
              <a:cs typeface="DM Sans"/>
            </a:endParaRPr>
          </a:p>
        </p:txBody>
      </p:sp>
      <p:grpSp>
        <p:nvGrpSpPr>
          <p:cNvPr id="42" name="object 37">
            <a:extLst>
              <a:ext uri="{FF2B5EF4-FFF2-40B4-BE49-F238E27FC236}">
                <a16:creationId xmlns:a16="http://schemas.microsoft.com/office/drawing/2014/main" id="{9A5A9555-4AC0-68D0-1A01-BD6070261C86}"/>
              </a:ext>
            </a:extLst>
          </p:cNvPr>
          <p:cNvGrpSpPr/>
          <p:nvPr/>
        </p:nvGrpSpPr>
        <p:grpSpPr>
          <a:xfrm>
            <a:off x="2863850" y="4413250"/>
            <a:ext cx="304800" cy="247650"/>
            <a:chOff x="5844425" y="5323958"/>
            <a:chExt cx="451484" cy="431800"/>
          </a:xfrm>
        </p:grpSpPr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55C56052-A55A-470A-9D38-1693FF7BA1A5}"/>
                </a:ext>
              </a:extLst>
            </p:cNvPr>
            <p:cNvSpPr/>
            <p:nvPr/>
          </p:nvSpPr>
          <p:spPr>
            <a:xfrm>
              <a:off x="5844425" y="5514452"/>
              <a:ext cx="451484" cy="198755"/>
            </a:xfrm>
            <a:custGeom>
              <a:avLst/>
              <a:gdLst/>
              <a:ahLst/>
              <a:cxnLst/>
              <a:rect l="l" t="t" r="r" b="b"/>
              <a:pathLst>
                <a:path w="451485" h="198754">
                  <a:moveTo>
                    <a:pt x="413415" y="0"/>
                  </a:moveTo>
                  <a:lnTo>
                    <a:pt x="414304" y="419"/>
                  </a:lnTo>
                  <a:lnTo>
                    <a:pt x="416857" y="8610"/>
                  </a:lnTo>
                  <a:lnTo>
                    <a:pt x="420311" y="17894"/>
                  </a:lnTo>
                  <a:lnTo>
                    <a:pt x="345863" y="43399"/>
                  </a:lnTo>
                  <a:lnTo>
                    <a:pt x="294882" y="48637"/>
                  </a:lnTo>
                  <a:lnTo>
                    <a:pt x="240960" y="50660"/>
                  </a:lnTo>
                  <a:lnTo>
                    <a:pt x="186915" y="49728"/>
                  </a:lnTo>
                  <a:lnTo>
                    <a:pt x="135562" y="46101"/>
                  </a:lnTo>
                  <a:lnTo>
                    <a:pt x="89717" y="40043"/>
                  </a:lnTo>
                  <a:lnTo>
                    <a:pt x="46496" y="30340"/>
                  </a:lnTo>
                  <a:lnTo>
                    <a:pt x="32288" y="26314"/>
                  </a:lnTo>
                  <a:lnTo>
                    <a:pt x="36123" y="660"/>
                  </a:lnTo>
                  <a:lnTo>
                    <a:pt x="26402" y="4370"/>
                  </a:lnTo>
                  <a:lnTo>
                    <a:pt x="15219" y="9451"/>
                  </a:lnTo>
                  <a:lnTo>
                    <a:pt x="5598" y="16148"/>
                  </a:lnTo>
                  <a:lnTo>
                    <a:pt x="563" y="24701"/>
                  </a:lnTo>
                  <a:lnTo>
                    <a:pt x="0" y="33080"/>
                  </a:lnTo>
                  <a:lnTo>
                    <a:pt x="587" y="42840"/>
                  </a:lnTo>
                  <a:lnTo>
                    <a:pt x="15155" y="102044"/>
                  </a:lnTo>
                  <a:lnTo>
                    <a:pt x="35552" y="140100"/>
                  </a:lnTo>
                  <a:lnTo>
                    <a:pt x="63216" y="173012"/>
                  </a:lnTo>
                  <a:lnTo>
                    <a:pt x="96944" y="198399"/>
                  </a:lnTo>
                  <a:lnTo>
                    <a:pt x="357840" y="197777"/>
                  </a:lnTo>
                  <a:lnTo>
                    <a:pt x="390206" y="171205"/>
                  </a:lnTo>
                  <a:lnTo>
                    <a:pt x="416899" y="138734"/>
                  </a:lnTo>
                  <a:lnTo>
                    <a:pt x="436694" y="101654"/>
                  </a:lnTo>
                  <a:lnTo>
                    <a:pt x="448365" y="61252"/>
                  </a:lnTo>
                  <a:lnTo>
                    <a:pt x="451277" y="39163"/>
                  </a:lnTo>
                  <a:lnTo>
                    <a:pt x="451055" y="27437"/>
                  </a:lnTo>
                  <a:lnTo>
                    <a:pt x="416031" y="673"/>
                  </a:lnTo>
                  <a:lnTo>
                    <a:pt x="41341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39">
              <a:extLst>
                <a:ext uri="{FF2B5EF4-FFF2-40B4-BE49-F238E27FC236}">
                  <a16:creationId xmlns:a16="http://schemas.microsoft.com/office/drawing/2014/main" id="{DE8C1646-EAF2-D1B2-EEE8-D6E34754547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3122" y="5341834"/>
              <a:ext cx="180682" cy="211785"/>
            </a:xfrm>
            <a:prstGeom prst="rect">
              <a:avLst/>
            </a:prstGeom>
          </p:spPr>
        </p:pic>
        <p:pic>
          <p:nvPicPr>
            <p:cNvPr id="45" name="object 40">
              <a:extLst>
                <a:ext uri="{FF2B5EF4-FFF2-40B4-BE49-F238E27FC236}">
                  <a16:creationId xmlns:a16="http://schemas.microsoft.com/office/drawing/2014/main" id="{1FB0A939-EEE3-BC9A-EAD9-AFAF8F64D2D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2248" y="5323958"/>
              <a:ext cx="190665" cy="126936"/>
            </a:xfrm>
            <a:prstGeom prst="rect">
              <a:avLst/>
            </a:prstGeom>
          </p:spPr>
        </p:pic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7A812040-6FBB-BE18-812D-CBD8C36CE5AF}"/>
                </a:ext>
              </a:extLst>
            </p:cNvPr>
            <p:cNvSpPr/>
            <p:nvPr/>
          </p:nvSpPr>
          <p:spPr>
            <a:xfrm>
              <a:off x="5941824" y="5734617"/>
              <a:ext cx="262255" cy="20955"/>
            </a:xfrm>
            <a:custGeom>
              <a:avLst/>
              <a:gdLst/>
              <a:ahLst/>
              <a:cxnLst/>
              <a:rect l="l" t="t" r="r" b="b"/>
              <a:pathLst>
                <a:path w="262254" h="20954">
                  <a:moveTo>
                    <a:pt x="261645" y="0"/>
                  </a:moveTo>
                  <a:lnTo>
                    <a:pt x="253" y="0"/>
                  </a:lnTo>
                  <a:lnTo>
                    <a:pt x="0" y="8636"/>
                  </a:lnTo>
                  <a:lnTo>
                    <a:pt x="6019" y="16027"/>
                  </a:lnTo>
                  <a:lnTo>
                    <a:pt x="13639" y="19316"/>
                  </a:lnTo>
                  <a:lnTo>
                    <a:pt x="243065" y="20535"/>
                  </a:lnTo>
                  <a:lnTo>
                    <a:pt x="250190" y="18321"/>
                  </a:lnTo>
                  <a:lnTo>
                    <a:pt x="256136" y="13663"/>
                  </a:lnTo>
                  <a:lnTo>
                    <a:pt x="260192" y="7307"/>
                  </a:lnTo>
                  <a:lnTo>
                    <a:pt x="261645" y="0"/>
                  </a:lnTo>
                  <a:close/>
                </a:path>
              </a:pathLst>
            </a:custGeom>
            <a:solidFill>
              <a:srgbClr val="E324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2">
              <a:extLst>
                <a:ext uri="{FF2B5EF4-FFF2-40B4-BE49-F238E27FC236}">
                  <a16:creationId xmlns:a16="http://schemas.microsoft.com/office/drawing/2014/main" id="{A0C392A0-399B-7029-8812-62754B85A5D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41043" y="5403737"/>
              <a:ext cx="233260" cy="149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573" y="1530488"/>
            <a:ext cx="5440077" cy="8508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Your</a:t>
            </a:r>
            <a:r>
              <a:rPr sz="2850" b="1" spc="40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Vitamins</a:t>
            </a:r>
            <a:r>
              <a:rPr sz="2850" b="1" spc="3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 </a:t>
            </a:r>
            <a:r>
              <a:rPr sz="2850" b="1" spc="105" dirty="0">
                <a:solidFill>
                  <a:srgbClr val="262261"/>
                </a:solidFill>
                <a:latin typeface="Bitter" pitchFamily="2" charset="0"/>
                <a:cs typeface="Book Antiqua"/>
              </a:rPr>
              <a:t>Summary</a:t>
            </a:r>
            <a:endParaRPr sz="2850" dirty="0">
              <a:latin typeface="Bitter" pitchFamily="2" charset="0"/>
              <a:cs typeface="Book Antiqua"/>
            </a:endParaRPr>
          </a:p>
          <a:p>
            <a:pPr marL="227329">
              <a:lnSpc>
                <a:spcPct val="100000"/>
              </a:lnSpc>
              <a:spcBef>
                <a:spcPts val="1345"/>
              </a:spcBef>
              <a:tabLst>
                <a:tab pos="3080385" algn="l"/>
              </a:tabLst>
            </a:pPr>
            <a:r>
              <a:rPr sz="1500" b="1" dirty="0">
                <a:solidFill>
                  <a:srgbClr val="262261"/>
                </a:solidFill>
                <a:latin typeface="DM Sans" pitchFamily="2" charset="0"/>
                <a:cs typeface="DM Sans"/>
              </a:rPr>
              <a:t>Analysis</a:t>
            </a:r>
            <a:r>
              <a:rPr sz="1500" b="1" spc="-65" dirty="0">
                <a:solidFill>
                  <a:srgbClr val="262261"/>
                </a:solidFill>
                <a:latin typeface="DM Sans" pitchFamily="2" charset="0"/>
                <a:cs typeface="DM Sans"/>
              </a:rPr>
              <a:t> </a:t>
            </a:r>
            <a:r>
              <a:rPr sz="1500" b="1" spc="-25" dirty="0">
                <a:solidFill>
                  <a:srgbClr val="262261"/>
                </a:solidFill>
                <a:latin typeface="DM Sans" pitchFamily="2" charset="0"/>
                <a:cs typeface="DM Sans"/>
              </a:rPr>
              <a:t>For</a:t>
            </a:r>
            <a:r>
              <a:rPr sz="1500" b="1" dirty="0">
                <a:solidFill>
                  <a:srgbClr val="262261"/>
                </a:solidFill>
                <a:latin typeface="Bitter" pitchFamily="2" charset="0"/>
                <a:cs typeface="DM Sans"/>
              </a:rPr>
              <a:t>	</a:t>
            </a:r>
            <a:r>
              <a:rPr sz="1500" b="1" spc="-20" dirty="0">
                <a:solidFill>
                  <a:srgbClr val="262261"/>
                </a:solidFill>
                <a:latin typeface="DM Sans" pitchFamily="2" charset="0"/>
                <a:cs typeface="DM Sans"/>
              </a:rPr>
              <a:t>SCORE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06948" y="2137930"/>
            <a:ext cx="126873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solidFill>
                  <a:srgbClr val="262261"/>
                </a:solidFill>
                <a:latin typeface="DM Sans" pitchFamily="2" charset="0"/>
                <a:cs typeface="DM Sans"/>
              </a:rPr>
              <a:t>Supplements</a:t>
            </a:r>
            <a:endParaRPr sz="1500" dirty="0">
              <a:latin typeface="DM Sans" pitchFamily="2" charset="0"/>
              <a:cs typeface="DM Sans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94AB1163-53B9-A63F-6277-F8C513C712BA}"/>
              </a:ext>
            </a:extLst>
          </p:cNvPr>
          <p:cNvSpPr txBox="1"/>
          <p:nvPr/>
        </p:nvSpPr>
        <p:spPr>
          <a:xfrm>
            <a:off x="354977" y="2615247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B12</a:t>
            </a:r>
            <a:endParaRPr sz="1650" dirty="0">
              <a:latin typeface="DM Sans"/>
              <a:cs typeface="DM Sans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D6E462A2-3F44-33E3-DD2C-8753547985C8}"/>
              </a:ext>
            </a:extLst>
          </p:cNvPr>
          <p:cNvSpPr txBox="1"/>
          <p:nvPr/>
        </p:nvSpPr>
        <p:spPr>
          <a:xfrm>
            <a:off x="354977" y="3444697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88900" rIns="0" bIns="0" rtlCol="0">
            <a:spAutoFit/>
          </a:bodyPr>
          <a:lstStyle/>
          <a:p>
            <a:pPr marL="328930" marR="224154" indent="-97790">
              <a:lnSpc>
                <a:spcPct val="100000"/>
              </a:lnSpc>
              <a:spcBef>
                <a:spcPts val="700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B9 </a:t>
            </a: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Folic</a:t>
            </a:r>
            <a:r>
              <a:rPr sz="1650" b="1" spc="-45" dirty="0">
                <a:solidFill>
                  <a:srgbClr val="262261"/>
                </a:solidFill>
                <a:latin typeface="DM Sans"/>
                <a:cs typeface="DM Sans"/>
              </a:rPr>
              <a:t> </a:t>
            </a:r>
            <a:r>
              <a:rPr sz="1650" b="1" spc="-20" dirty="0">
                <a:solidFill>
                  <a:srgbClr val="262261"/>
                </a:solidFill>
                <a:latin typeface="DM Sans"/>
                <a:cs typeface="DM Sans"/>
              </a:rPr>
              <a:t>Acid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0F5A0C7B-EB97-EB12-3F86-50503B3DEED9}"/>
              </a:ext>
            </a:extLst>
          </p:cNvPr>
          <p:cNvSpPr txBox="1"/>
          <p:nvPr/>
        </p:nvSpPr>
        <p:spPr>
          <a:xfrm>
            <a:off x="354977" y="427415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C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99EEDFEA-A2AF-3EAA-BC1F-F41B7E011473}"/>
              </a:ext>
            </a:extLst>
          </p:cNvPr>
          <p:cNvSpPr txBox="1"/>
          <p:nvPr/>
        </p:nvSpPr>
        <p:spPr>
          <a:xfrm>
            <a:off x="354977" y="510360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2796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7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B1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3B9A814B-D29E-9E4E-CF25-25F2E8AB7C33}"/>
              </a:ext>
            </a:extLst>
          </p:cNvPr>
          <p:cNvSpPr txBox="1"/>
          <p:nvPr/>
        </p:nvSpPr>
        <p:spPr>
          <a:xfrm>
            <a:off x="354977" y="5933059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31775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82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B2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C72FA257-7DD1-E8A1-1D61-84824BE8E6B3}"/>
              </a:ext>
            </a:extLst>
          </p:cNvPr>
          <p:cNvSpPr txBox="1"/>
          <p:nvPr/>
        </p:nvSpPr>
        <p:spPr>
          <a:xfrm>
            <a:off x="354977" y="9250883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K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ED9392D-7C00-2A50-75AB-1BE0A9E6D1C6}"/>
              </a:ext>
            </a:extLst>
          </p:cNvPr>
          <p:cNvSpPr txBox="1"/>
          <p:nvPr/>
        </p:nvSpPr>
        <p:spPr>
          <a:xfrm>
            <a:off x="354977" y="6762521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88900" rIns="0" bIns="0" rtlCol="0">
            <a:spAutoFit/>
          </a:bodyPr>
          <a:lstStyle/>
          <a:p>
            <a:pPr marL="530860" marR="223520" indent="-300355">
              <a:lnSpc>
                <a:spcPct val="100000"/>
              </a:lnSpc>
              <a:spcBef>
                <a:spcPts val="700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25" dirty="0">
                <a:solidFill>
                  <a:srgbClr val="262261"/>
                </a:solidFill>
                <a:latin typeface="DM Sans"/>
                <a:cs typeface="DM Sans"/>
              </a:rPr>
              <a:t>B6 </a:t>
            </a:r>
            <a:r>
              <a:rPr sz="1650" b="1" spc="-10" dirty="0">
                <a:solidFill>
                  <a:srgbClr val="262261"/>
                </a:solidFill>
                <a:latin typeface="DM Sans"/>
                <a:cs typeface="DM Sans"/>
              </a:rPr>
              <a:t>Biotin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23C57935-C503-CE3A-487B-E9F7946AEE08}"/>
              </a:ext>
            </a:extLst>
          </p:cNvPr>
          <p:cNvSpPr txBox="1"/>
          <p:nvPr/>
        </p:nvSpPr>
        <p:spPr>
          <a:xfrm>
            <a:off x="354977" y="7591971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E</a:t>
            </a:r>
            <a:endParaRPr sz="1650">
              <a:latin typeface="DM Sans"/>
              <a:cs typeface="DM Sans"/>
            </a:endParaRP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E1DD4D8E-EA63-1385-B051-3D0BA95B4FCC}"/>
              </a:ext>
            </a:extLst>
          </p:cNvPr>
          <p:cNvSpPr txBox="1"/>
          <p:nvPr/>
        </p:nvSpPr>
        <p:spPr>
          <a:xfrm>
            <a:off x="354977" y="8421434"/>
            <a:ext cx="1657350" cy="730250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21526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695"/>
              </a:spcBef>
            </a:pPr>
            <a:r>
              <a:rPr sz="1650" b="1" dirty="0">
                <a:solidFill>
                  <a:srgbClr val="262261"/>
                </a:solidFill>
                <a:latin typeface="DM Sans"/>
                <a:cs typeface="DM Sans"/>
              </a:rPr>
              <a:t>Vitamin-</a:t>
            </a:r>
            <a:r>
              <a:rPr sz="1650" b="1" spc="-50" dirty="0">
                <a:solidFill>
                  <a:srgbClr val="262261"/>
                </a:solidFill>
                <a:latin typeface="DM Sans"/>
                <a:cs typeface="DM Sans"/>
              </a:rPr>
              <a:t>D</a:t>
            </a:r>
            <a:endParaRPr sz="1650">
              <a:latin typeface="DM Sans"/>
              <a:cs typeface="DM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FF7D89-299F-B48E-D7D0-C203F77B40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2733394"/>
            <a:ext cx="2197352" cy="396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B7A5FB-E764-474A-6702-3C581728AC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3611700"/>
            <a:ext cx="2197352" cy="396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AFC607-7342-AA50-0ED4-46498F0E01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4445105"/>
            <a:ext cx="2197352" cy="3962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AE3204-E47D-F2DA-124D-77A4AB79F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5278510"/>
            <a:ext cx="2197352" cy="3962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877457-3187-912B-BD80-B8AF8FD52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6141431"/>
            <a:ext cx="2197352" cy="3962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F13068-2463-A45D-7715-4A899B2B0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95" y="6945320"/>
            <a:ext cx="2197352" cy="3962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95A5BAD-79D9-F22E-B1C7-816445B88C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95" y="7778725"/>
            <a:ext cx="2197352" cy="3962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674475D-94FB-3B3C-964F-B3F0F540D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8641646"/>
            <a:ext cx="2197352" cy="39624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688DC66-2440-E1C4-E49B-7F0CD53C5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8" y="9443624"/>
            <a:ext cx="2197352" cy="3962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6B6541D-7CD9-B650-FE8C-9D401DF1FAD0}"/>
              </a:ext>
            </a:extLst>
          </p:cNvPr>
          <p:cNvSpPr txBox="1"/>
          <p:nvPr/>
        </p:nvSpPr>
        <p:spPr>
          <a:xfrm>
            <a:off x="5632821" y="2691645"/>
            <a:ext cx="1268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B37C5B-603A-BB7D-E6DE-0A606C46EA65}"/>
              </a:ext>
            </a:extLst>
          </p:cNvPr>
          <p:cNvSpPr txBox="1"/>
          <p:nvPr/>
        </p:nvSpPr>
        <p:spPr>
          <a:xfrm>
            <a:off x="5606948" y="3562809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20298B-BC79-541E-D6A4-60BECF21FA4C}"/>
              </a:ext>
            </a:extLst>
          </p:cNvPr>
          <p:cNvSpPr txBox="1"/>
          <p:nvPr/>
        </p:nvSpPr>
        <p:spPr>
          <a:xfrm>
            <a:off x="5595986" y="4421616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EDFB61-7212-F621-8214-C0804A22CEC6}"/>
              </a:ext>
            </a:extLst>
          </p:cNvPr>
          <p:cNvSpPr txBox="1"/>
          <p:nvPr/>
        </p:nvSpPr>
        <p:spPr>
          <a:xfrm>
            <a:off x="5620050" y="5247782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2B12F6-09F8-54C6-B8FA-40C0E19CAAF3}"/>
              </a:ext>
            </a:extLst>
          </p:cNvPr>
          <p:cNvSpPr txBox="1"/>
          <p:nvPr/>
        </p:nvSpPr>
        <p:spPr>
          <a:xfrm>
            <a:off x="5620050" y="6114059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2EC454-C4A4-075A-4CF2-665ECE95492B}"/>
              </a:ext>
            </a:extLst>
          </p:cNvPr>
          <p:cNvSpPr txBox="1"/>
          <p:nvPr/>
        </p:nvSpPr>
        <p:spPr>
          <a:xfrm>
            <a:off x="5604008" y="69585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38F643-25A7-5D39-AA1A-3290A06A9257}"/>
              </a:ext>
            </a:extLst>
          </p:cNvPr>
          <p:cNvSpPr txBox="1"/>
          <p:nvPr/>
        </p:nvSpPr>
        <p:spPr>
          <a:xfrm>
            <a:off x="5622758" y="7872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A0F92C-9D38-C30A-7027-6688EE576688}"/>
              </a:ext>
            </a:extLst>
          </p:cNvPr>
          <p:cNvSpPr txBox="1"/>
          <p:nvPr/>
        </p:nvSpPr>
        <p:spPr>
          <a:xfrm>
            <a:off x="5607050" y="8634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3E3C56-69A6-27EA-DCAC-31BB230EEAD6}"/>
              </a:ext>
            </a:extLst>
          </p:cNvPr>
          <p:cNvSpPr txBox="1"/>
          <p:nvPr/>
        </p:nvSpPr>
        <p:spPr>
          <a:xfrm>
            <a:off x="5607050" y="9396968"/>
            <a:ext cx="127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800" spc="80" dirty="0">
                <a:solidFill>
                  <a:srgbClr val="262261"/>
                </a:solidFill>
                <a:latin typeface="DM Sans" pitchFamily="2" charset="0"/>
                <a:cs typeface="Calibri"/>
              </a:rPr>
              <a:t>Optional</a:t>
            </a:r>
            <a:endParaRPr lang="en-US" sz="1800" dirty="0">
              <a:latin typeface="DM Sans" pitchFamily="2" charset="0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3488</Words>
  <Application>Microsoft Office PowerPoint</Application>
  <PresentationFormat>Custom</PresentationFormat>
  <Paragraphs>255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Bitter</vt:lpstr>
      <vt:lpstr>Book Antiqua</vt:lpstr>
      <vt:lpstr>Calibri</vt:lpstr>
      <vt:lpstr>DM Sans</vt:lpstr>
      <vt:lpstr>DM Sans Black</vt:lpstr>
      <vt:lpstr>DM Sans Medium</vt:lpstr>
      <vt:lpstr>DM Sans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 GENE GUIDE-final-02</dc:title>
  <cp:lastModifiedBy>kavya srija rongala</cp:lastModifiedBy>
  <cp:revision>33</cp:revision>
  <dcterms:created xsi:type="dcterms:W3CDTF">2024-11-15T11:00:11Z</dcterms:created>
  <dcterms:modified xsi:type="dcterms:W3CDTF">2025-01-03T07:18:33Z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2024-11-14T00:00:00Z</vt:filetime>
  </property>
  <property fmtid="{D5CDD505-2E9C-101B-9397-08002B2CF9AE}" pid="3" name="Creator">
    <vt:lpwstr>Adobe Illustrator 29.0 (Macintosh)</vt:lpwstr>
  </property>
  <property fmtid="{D5CDD505-2E9C-101B-9397-08002B2CF9AE}" pid="4" name="GTS_PDFXVersion">
    <vt:lpwstr>PDF/X-4</vt:lpwstr>
  </property>
  <property fmtid="{D5CDD505-2E9C-101B-9397-08002B2CF9AE}" pid="5" name="LastSaved">
    <vt:filetime>2024-11-15T00:00:00Z</vt:filetime>
  </property>
  <property fmtid="{D5CDD505-2E9C-101B-9397-08002B2CF9AE}" pid="6" name="Producer">
    <vt:lpwstr>Adobe PDF library 17.00</vt:lpwstr>
  </property>
</Properties>
</file>